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Futura Bold" charset="1" panose="020B0702020204020203"/>
      <p:regular r:id="rId25"/>
    </p:embeddedFont>
    <p:embeddedFont>
      <p:font typeface="Futura Ultra-Bold" charset="1" panose="020B0802020204020204"/>
      <p:regular r:id="rId26"/>
    </p:embeddedFont>
    <p:embeddedFont>
      <p:font typeface="Futura" charset="1" panose="020B0502020204020303"/>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 Id="rId3" Target="../media/image6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 Id="rId3" Target="../media/image6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69.png" Type="http://schemas.openxmlformats.org/officeDocument/2006/relationships/image"/><Relationship Id="rId6" Target="../media/image70.svg" Type="http://schemas.openxmlformats.org/officeDocument/2006/relationships/image"/><Relationship Id="rId7" Target="../media/image71.png" Type="http://schemas.openxmlformats.org/officeDocument/2006/relationships/image"/><Relationship Id="rId8" Target="../media/image72.png" Type="http://schemas.openxmlformats.org/officeDocument/2006/relationships/image"/><Relationship Id="rId9" Target="../media/image73.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png" Type="http://schemas.openxmlformats.org/officeDocument/2006/relationships/image"/><Relationship Id="rId5" Target="../media/image77.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8.png" Type="http://schemas.openxmlformats.org/officeDocument/2006/relationships/image"/><Relationship Id="rId3" Target="../media/image79.png" Type="http://schemas.openxmlformats.org/officeDocument/2006/relationships/image"/><Relationship Id="rId4" Target="../media/image80.svg" Type="http://schemas.openxmlformats.org/officeDocument/2006/relationships/image"/><Relationship Id="rId5" Target="../media/image8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2.png" Type="http://schemas.openxmlformats.org/officeDocument/2006/relationships/image"/><Relationship Id="rId3" Target="../media/image83.png" Type="http://schemas.openxmlformats.org/officeDocument/2006/relationships/image"/><Relationship Id="rId4" Target="../media/image8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5.png" Type="http://schemas.openxmlformats.org/officeDocument/2006/relationships/image"/><Relationship Id="rId3" Target="../media/image86.svg" Type="http://schemas.openxmlformats.org/officeDocument/2006/relationships/image"/><Relationship Id="rId4" Target="../media/image87.png" Type="http://schemas.openxmlformats.org/officeDocument/2006/relationships/image"/><Relationship Id="rId5" Target="../media/image88.png" Type="http://schemas.openxmlformats.org/officeDocument/2006/relationships/image"/><Relationship Id="rId6" Target="../media/image89.png" Type="http://schemas.openxmlformats.org/officeDocument/2006/relationships/image"/><Relationship Id="rId7" Target="../media/image90.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9.png" Type="http://schemas.openxmlformats.org/officeDocument/2006/relationships/image"/><Relationship Id="rId11" Target="../media/image100.svg" Type="http://schemas.openxmlformats.org/officeDocument/2006/relationships/image"/><Relationship Id="rId12" Target="../media/image101.png" Type="http://schemas.openxmlformats.org/officeDocument/2006/relationships/image"/><Relationship Id="rId13" Target="../media/image102.svg" Type="http://schemas.openxmlformats.org/officeDocument/2006/relationships/image"/><Relationship Id="rId2" Target="../media/image91.png" Type="http://schemas.openxmlformats.org/officeDocument/2006/relationships/image"/><Relationship Id="rId3" Target="../media/image92.svg" Type="http://schemas.openxmlformats.org/officeDocument/2006/relationships/image"/><Relationship Id="rId4" Target="../media/image93.png" Type="http://schemas.openxmlformats.org/officeDocument/2006/relationships/image"/><Relationship Id="rId5" Target="../media/image94.svg" Type="http://schemas.openxmlformats.org/officeDocument/2006/relationships/image"/><Relationship Id="rId6" Target="../media/image95.png" Type="http://schemas.openxmlformats.org/officeDocument/2006/relationships/image"/><Relationship Id="rId7" Target="../media/image96.svg" Type="http://schemas.openxmlformats.org/officeDocument/2006/relationships/image"/><Relationship Id="rId8" Target="../media/image97.png" Type="http://schemas.openxmlformats.org/officeDocument/2006/relationships/image"/><Relationship Id="rId9" Target="../media/image98.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3.png" Type="http://schemas.openxmlformats.org/officeDocument/2006/relationships/image"/><Relationship Id="rId3" Target="../media/image104.svg" Type="http://schemas.openxmlformats.org/officeDocument/2006/relationships/image"/><Relationship Id="rId4" Target="../media/image105.png" Type="http://schemas.openxmlformats.org/officeDocument/2006/relationships/image"/><Relationship Id="rId5" Target="../media/image10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1.svg" Type="http://schemas.openxmlformats.org/officeDocument/2006/relationships/image"/><Relationship Id="rId11" Target="../media/image12.jpe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6.pn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11" Target="../media/image29.svg" Type="http://schemas.openxmlformats.org/officeDocument/2006/relationships/image"/><Relationship Id="rId12" Target="../media/image30.png" Type="http://schemas.openxmlformats.org/officeDocument/2006/relationships/image"/><Relationship Id="rId13" Target="../media/image31.svg" Type="http://schemas.openxmlformats.org/officeDocument/2006/relationships/image"/><Relationship Id="rId14" Target="../media/image32.png" Type="http://schemas.openxmlformats.org/officeDocument/2006/relationships/image"/><Relationship Id="rId15" Target="../media/image33.svg" Type="http://schemas.openxmlformats.org/officeDocument/2006/relationships/image"/><Relationship Id="rId16" Target="../media/image34.png" Type="http://schemas.openxmlformats.org/officeDocument/2006/relationships/image"/><Relationship Id="rId17" Target="../media/image35.svg" Type="http://schemas.openxmlformats.org/officeDocument/2006/relationships/image"/><Relationship Id="rId18" Target="../media/image36.png" Type="http://schemas.openxmlformats.org/officeDocument/2006/relationships/image"/><Relationship Id="rId19" Target="../media/image37.svg" Type="http://schemas.openxmlformats.org/officeDocument/2006/relationships/image"/><Relationship Id="rId2" Target="../media/image20.png" Type="http://schemas.openxmlformats.org/officeDocument/2006/relationships/image"/><Relationship Id="rId20" Target="../media/image38.png" Type="http://schemas.openxmlformats.org/officeDocument/2006/relationships/image"/><Relationship Id="rId21" Target="../media/image39.svg" Type="http://schemas.openxmlformats.org/officeDocument/2006/relationships/image"/><Relationship Id="rId22" Target="../media/image40.png" Type="http://schemas.openxmlformats.org/officeDocument/2006/relationships/image"/><Relationship Id="rId23" Target="../media/image41.svg" Type="http://schemas.openxmlformats.org/officeDocument/2006/relationships/image"/><Relationship Id="rId24" Target="../media/image42.png" Type="http://schemas.openxmlformats.org/officeDocument/2006/relationships/image"/><Relationship Id="rId25" Target="../media/image43.svg" Type="http://schemas.openxmlformats.org/officeDocument/2006/relationships/image"/><Relationship Id="rId26" Target="../media/image44.png" Type="http://schemas.openxmlformats.org/officeDocument/2006/relationships/image"/><Relationship Id="rId27" Target="../media/image45.sv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8.png" Type="http://schemas.openxmlformats.org/officeDocument/2006/relationships/image"/><Relationship Id="rId11" Target="../media/image59.sv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50.png" Type="http://schemas.openxmlformats.org/officeDocument/2006/relationships/image"/><Relationship Id="rId3" Target="../media/image51.pn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AutoShape 2" id="2"/>
          <p:cNvSpPr/>
          <p:nvPr/>
        </p:nvSpPr>
        <p:spPr>
          <a:xfrm rot="0">
            <a:off x="0" y="6744346"/>
            <a:ext cx="18288000" cy="0"/>
          </a:xfrm>
          <a:prstGeom prst="line">
            <a:avLst/>
          </a:prstGeom>
          <a:ln cap="flat" w="19050">
            <a:solidFill>
              <a:srgbClr val="4AAF48"/>
            </a:solidFill>
            <a:prstDash val="solid"/>
            <a:headEnd type="none" len="sm" w="sm"/>
            <a:tailEnd type="none" len="sm" w="sm"/>
          </a:ln>
        </p:spPr>
      </p:sp>
      <p:grpSp>
        <p:nvGrpSpPr>
          <p:cNvPr name="Group 3" id="3"/>
          <p:cNvGrpSpPr/>
          <p:nvPr/>
        </p:nvGrpSpPr>
        <p:grpSpPr>
          <a:xfrm rot="0">
            <a:off x="10652631" y="0"/>
            <a:ext cx="7635369" cy="10287000"/>
            <a:chOff x="0" y="0"/>
            <a:chExt cx="10180492" cy="13716000"/>
          </a:xfrm>
        </p:grpSpPr>
        <p:pic>
          <p:nvPicPr>
            <p:cNvPr name="Picture 4" id="4"/>
            <p:cNvPicPr>
              <a:picLocks noChangeAspect="true"/>
            </p:cNvPicPr>
            <p:nvPr/>
          </p:nvPicPr>
          <p:blipFill>
            <a:blip r:embed="rId2"/>
            <a:srcRect l="25274" t="0" r="25274" b="0"/>
            <a:stretch>
              <a:fillRect/>
            </a:stretch>
          </p:blipFill>
          <p:spPr>
            <a:xfrm flipH="false" flipV="false">
              <a:off x="0" y="0"/>
              <a:ext cx="10180492" cy="13716000"/>
            </a:xfrm>
            <a:prstGeom prst="rect">
              <a:avLst/>
            </a:prstGeom>
          </p:spPr>
        </p:pic>
      </p:grpSp>
      <p:sp>
        <p:nvSpPr>
          <p:cNvPr name="AutoShape 5" id="5"/>
          <p:cNvSpPr/>
          <p:nvPr/>
        </p:nvSpPr>
        <p:spPr>
          <a:xfrm rot="0">
            <a:off x="17619060" y="0"/>
            <a:ext cx="668940" cy="10287000"/>
          </a:xfrm>
          <a:prstGeom prst="rect">
            <a:avLst/>
          </a:prstGeom>
          <a:solidFill>
            <a:srgbClr val="4AAF48"/>
          </a:solidFill>
        </p:spPr>
      </p:sp>
      <p:sp>
        <p:nvSpPr>
          <p:cNvPr name="Freeform 6" id="6"/>
          <p:cNvSpPr/>
          <p:nvPr/>
        </p:nvSpPr>
        <p:spPr>
          <a:xfrm flipH="false" flipV="false" rot="0">
            <a:off x="8362769" y="6107523"/>
            <a:ext cx="2135195" cy="1292697"/>
          </a:xfrm>
          <a:custGeom>
            <a:avLst/>
            <a:gdLst/>
            <a:ahLst/>
            <a:cxnLst/>
            <a:rect r="r" b="b" t="t" l="l"/>
            <a:pathLst>
              <a:path h="1292697" w="2135195">
                <a:moveTo>
                  <a:pt x="0" y="0"/>
                </a:moveTo>
                <a:lnTo>
                  <a:pt x="2135194" y="0"/>
                </a:lnTo>
                <a:lnTo>
                  <a:pt x="2135194" y="1292697"/>
                </a:lnTo>
                <a:lnTo>
                  <a:pt x="0" y="1292697"/>
                </a:lnTo>
                <a:lnTo>
                  <a:pt x="0" y="0"/>
                </a:lnTo>
                <a:close/>
              </a:path>
            </a:pathLst>
          </a:custGeom>
          <a:blipFill>
            <a:blip r:embed="rId3"/>
            <a:stretch>
              <a:fillRect l="-27615" t="-79536" r="-24807" b="-72227"/>
            </a:stretch>
          </a:blipFill>
        </p:spPr>
      </p:sp>
      <p:sp>
        <p:nvSpPr>
          <p:cNvPr name="TextBox 7" id="7"/>
          <p:cNvSpPr txBox="true"/>
          <p:nvPr/>
        </p:nvSpPr>
        <p:spPr>
          <a:xfrm rot="0">
            <a:off x="800144" y="5288022"/>
            <a:ext cx="8866547" cy="420370"/>
          </a:xfrm>
          <a:prstGeom prst="rect">
            <a:avLst/>
          </a:prstGeom>
        </p:spPr>
        <p:txBody>
          <a:bodyPr anchor="t" rtlCol="false" tIns="0" lIns="0" bIns="0" rIns="0">
            <a:spAutoFit/>
          </a:bodyPr>
          <a:lstStyle/>
          <a:p>
            <a:pPr algn="l">
              <a:lnSpc>
                <a:spcPts val="3080"/>
              </a:lnSpc>
            </a:pPr>
            <a:r>
              <a:rPr lang="en-US" sz="2200">
                <a:solidFill>
                  <a:srgbClr val="4AAF48"/>
                </a:solidFill>
                <a:latin typeface="Futura Bold"/>
                <a:ea typeface="Futura Bold"/>
                <a:cs typeface="Futura Bold"/>
                <a:sym typeface="Futura Bold"/>
              </a:rPr>
              <a:t>Feasible Study on Ginger Production in the UK</a:t>
            </a:r>
          </a:p>
        </p:txBody>
      </p:sp>
      <p:sp>
        <p:nvSpPr>
          <p:cNvPr name="TextBox 8" id="8"/>
          <p:cNvSpPr txBox="true"/>
          <p:nvPr/>
        </p:nvSpPr>
        <p:spPr>
          <a:xfrm rot="0">
            <a:off x="800144" y="2957061"/>
            <a:ext cx="9697819" cy="1952625"/>
          </a:xfrm>
          <a:prstGeom prst="rect">
            <a:avLst/>
          </a:prstGeom>
        </p:spPr>
        <p:txBody>
          <a:bodyPr anchor="t" rtlCol="false" tIns="0" lIns="0" bIns="0" rIns="0">
            <a:spAutoFit/>
          </a:bodyPr>
          <a:lstStyle/>
          <a:p>
            <a:pPr algn="l">
              <a:lnSpc>
                <a:spcPts val="7200"/>
              </a:lnSpc>
            </a:pPr>
            <a:r>
              <a:rPr lang="en-US" sz="6000">
                <a:solidFill>
                  <a:srgbClr val="000000"/>
                </a:solidFill>
                <a:latin typeface="Futura Ultra-Bold"/>
                <a:ea typeface="Futura Ultra-Bold"/>
                <a:cs typeface="Futura Ultra-Bold"/>
                <a:sym typeface="Futura Ultra-Bold"/>
              </a:rPr>
              <a:t>Consultancy Experience Project</a:t>
            </a:r>
          </a:p>
        </p:txBody>
      </p:sp>
      <p:sp>
        <p:nvSpPr>
          <p:cNvPr name="TextBox 9" id="9"/>
          <p:cNvSpPr txBox="true"/>
          <p:nvPr/>
        </p:nvSpPr>
        <p:spPr>
          <a:xfrm rot="0">
            <a:off x="800144" y="8459366"/>
            <a:ext cx="7969604" cy="400685"/>
          </a:xfrm>
          <a:prstGeom prst="rect">
            <a:avLst/>
          </a:prstGeom>
        </p:spPr>
        <p:txBody>
          <a:bodyPr anchor="t" rtlCol="false" tIns="0" lIns="0" bIns="0" rIns="0">
            <a:spAutoFit/>
          </a:bodyPr>
          <a:lstStyle/>
          <a:p>
            <a:pPr algn="l" marL="0" indent="0" lvl="0">
              <a:lnSpc>
                <a:spcPts val="2860"/>
              </a:lnSpc>
              <a:spcBef>
                <a:spcPct val="0"/>
              </a:spcBef>
            </a:pPr>
            <a:r>
              <a:rPr lang="en-US" sz="2200">
                <a:solidFill>
                  <a:srgbClr val="4AAF48"/>
                </a:solidFill>
                <a:latin typeface="Futura Bold"/>
                <a:ea typeface="Futura Bold"/>
                <a:cs typeface="Futura Bold"/>
                <a:sym typeface="Futura Bold"/>
              </a:rPr>
              <a:t>Alaister Hawkens</a:t>
            </a:r>
          </a:p>
        </p:txBody>
      </p:sp>
      <p:sp>
        <p:nvSpPr>
          <p:cNvPr name="TextBox 10" id="10"/>
          <p:cNvSpPr txBox="true"/>
          <p:nvPr/>
        </p:nvSpPr>
        <p:spPr>
          <a:xfrm rot="0">
            <a:off x="800144" y="7444001"/>
            <a:ext cx="9697819" cy="1038225"/>
          </a:xfrm>
          <a:prstGeom prst="rect">
            <a:avLst/>
          </a:prstGeom>
        </p:spPr>
        <p:txBody>
          <a:bodyPr anchor="t" rtlCol="false" tIns="0" lIns="0" bIns="0" rIns="0">
            <a:spAutoFit/>
          </a:bodyPr>
          <a:lstStyle/>
          <a:p>
            <a:pPr algn="l">
              <a:lnSpc>
                <a:spcPts val="7200"/>
              </a:lnSpc>
            </a:pPr>
            <a:r>
              <a:rPr lang="en-US" sz="6000">
                <a:solidFill>
                  <a:srgbClr val="000000"/>
                </a:solidFill>
                <a:latin typeface="Futura Ultra-Bold"/>
                <a:ea typeface="Futura Ultra-Bold"/>
                <a:cs typeface="Futura Ultra-Bold"/>
                <a:sym typeface="Futura Ultra-Bold"/>
              </a:rPr>
              <a:t>Welcome</a:t>
            </a:r>
          </a:p>
        </p:txBody>
      </p:sp>
      <p:sp>
        <p:nvSpPr>
          <p:cNvPr name="TextBox 11" id="11"/>
          <p:cNvSpPr txBox="true"/>
          <p:nvPr/>
        </p:nvSpPr>
        <p:spPr>
          <a:xfrm rot="0">
            <a:off x="712218" y="7547188"/>
            <a:ext cx="9697819" cy="1038225"/>
          </a:xfrm>
          <a:prstGeom prst="rect">
            <a:avLst/>
          </a:prstGeom>
        </p:spPr>
        <p:txBody>
          <a:bodyPr anchor="t" rtlCol="false" tIns="0" lIns="0" bIns="0" rIns="0">
            <a:spAutoFit/>
          </a:bodyPr>
          <a:lstStyle/>
          <a:p>
            <a:pPr algn="l">
              <a:lnSpc>
                <a:spcPts val="7200"/>
              </a:lnSpc>
            </a:pPr>
            <a:r>
              <a:rPr lang="en-US" sz="6000">
                <a:solidFill>
                  <a:srgbClr val="000000">
                    <a:alpha val="10980"/>
                  </a:srgbClr>
                </a:solidFill>
                <a:latin typeface="Futura Ultra-Bold"/>
                <a:ea typeface="Futura Ultra-Bold"/>
                <a:cs typeface="Futura Ultra-Bold"/>
                <a:sym typeface="Futura Ultra-Bold"/>
              </a:rPr>
              <a:t>Welcome</a:t>
            </a:r>
          </a:p>
        </p:txBody>
      </p:sp>
      <p:sp>
        <p:nvSpPr>
          <p:cNvPr name="TextBox 12" id="12"/>
          <p:cNvSpPr txBox="true"/>
          <p:nvPr/>
        </p:nvSpPr>
        <p:spPr>
          <a:xfrm rot="0">
            <a:off x="683643" y="3059172"/>
            <a:ext cx="9697819" cy="1952625"/>
          </a:xfrm>
          <a:prstGeom prst="rect">
            <a:avLst/>
          </a:prstGeom>
        </p:spPr>
        <p:txBody>
          <a:bodyPr anchor="t" rtlCol="false" tIns="0" lIns="0" bIns="0" rIns="0">
            <a:spAutoFit/>
          </a:bodyPr>
          <a:lstStyle/>
          <a:p>
            <a:pPr algn="l">
              <a:lnSpc>
                <a:spcPts val="7200"/>
              </a:lnSpc>
            </a:pPr>
            <a:r>
              <a:rPr lang="en-US" sz="6000">
                <a:solidFill>
                  <a:srgbClr val="000000">
                    <a:alpha val="10980"/>
                  </a:srgbClr>
                </a:solidFill>
                <a:latin typeface="Futura Ultra-Bold"/>
                <a:ea typeface="Futura Ultra-Bold"/>
                <a:cs typeface="Futura Ultra-Bold"/>
                <a:sym typeface="Futura Ultra-Bold"/>
              </a:rPr>
              <a:t>Consultancy Experience Project</a:t>
            </a:r>
          </a:p>
        </p:txBody>
      </p:sp>
      <p:sp>
        <p:nvSpPr>
          <p:cNvPr name="Freeform 13" id="13"/>
          <p:cNvSpPr/>
          <p:nvPr/>
        </p:nvSpPr>
        <p:spPr>
          <a:xfrm flipH="false" flipV="false" rot="0">
            <a:off x="-1335051" y="6107523"/>
            <a:ext cx="2135195" cy="1292697"/>
          </a:xfrm>
          <a:custGeom>
            <a:avLst/>
            <a:gdLst/>
            <a:ahLst/>
            <a:cxnLst/>
            <a:rect r="r" b="b" t="t" l="l"/>
            <a:pathLst>
              <a:path h="1292697" w="2135195">
                <a:moveTo>
                  <a:pt x="0" y="0"/>
                </a:moveTo>
                <a:lnTo>
                  <a:pt x="2135195" y="0"/>
                </a:lnTo>
                <a:lnTo>
                  <a:pt x="2135195" y="1292697"/>
                </a:lnTo>
                <a:lnTo>
                  <a:pt x="0" y="1292697"/>
                </a:lnTo>
                <a:lnTo>
                  <a:pt x="0" y="0"/>
                </a:lnTo>
                <a:close/>
              </a:path>
            </a:pathLst>
          </a:custGeom>
          <a:blipFill>
            <a:blip r:embed="rId3">
              <a:alphaModFix amt="30000"/>
            </a:blip>
            <a:stretch>
              <a:fillRect l="-27615" t="-79536" r="-24807" b="-72227"/>
            </a:stretch>
          </a:blipFill>
        </p:spPr>
      </p:sp>
      <p:sp>
        <p:nvSpPr>
          <p:cNvPr name="TextBox 14" id="14"/>
          <p:cNvSpPr txBox="true"/>
          <p:nvPr/>
        </p:nvSpPr>
        <p:spPr>
          <a:xfrm rot="0">
            <a:off x="836043" y="3211572"/>
            <a:ext cx="9697819" cy="1952625"/>
          </a:xfrm>
          <a:prstGeom prst="rect">
            <a:avLst/>
          </a:prstGeom>
        </p:spPr>
        <p:txBody>
          <a:bodyPr anchor="t" rtlCol="false" tIns="0" lIns="0" bIns="0" rIns="0">
            <a:spAutoFit/>
          </a:bodyPr>
          <a:lstStyle/>
          <a:p>
            <a:pPr algn="l">
              <a:lnSpc>
                <a:spcPts val="7200"/>
              </a:lnSpc>
            </a:pPr>
            <a:r>
              <a:rPr lang="en-US" sz="6000">
                <a:solidFill>
                  <a:srgbClr val="000000">
                    <a:alpha val="10980"/>
                  </a:srgbClr>
                </a:solidFill>
                <a:latin typeface="Futura Ultra-Bold"/>
                <a:ea typeface="Futura Ultra-Bold"/>
                <a:cs typeface="Futura Ultra-Bold"/>
                <a:sym typeface="Futura Ultra-Bold"/>
              </a:rPr>
              <a:t>Consultancy Experience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AutoShape 2" id="2"/>
          <p:cNvSpPr/>
          <p:nvPr/>
        </p:nvSpPr>
        <p:spPr>
          <a:xfrm rot="-10800000">
            <a:off x="0" y="-477512"/>
            <a:ext cx="668940" cy="10764512"/>
          </a:xfrm>
          <a:prstGeom prst="rect">
            <a:avLst/>
          </a:prstGeom>
          <a:gradFill rotWithShape="true">
            <a:gsLst>
              <a:gs pos="0">
                <a:srgbClr val="0097B2">
                  <a:alpha val="100000"/>
                </a:srgbClr>
              </a:gs>
              <a:gs pos="100000">
                <a:srgbClr val="7ED957">
                  <a:alpha val="100000"/>
                </a:srgbClr>
              </a:gs>
            </a:gsLst>
            <a:path path="circle">
              <a:fillToRect l="0" r="100000" t="0" b="100000"/>
            </a:path>
            <a:tileRect r="0" l="-100000" b="0" t="-100000"/>
          </a:gradFill>
        </p:spPr>
      </p:sp>
      <p:grpSp>
        <p:nvGrpSpPr>
          <p:cNvPr name="Group 3" id="3"/>
          <p:cNvGrpSpPr/>
          <p:nvPr/>
        </p:nvGrpSpPr>
        <p:grpSpPr>
          <a:xfrm rot="0">
            <a:off x="781433" y="-1017121"/>
            <a:ext cx="10337676" cy="10966495"/>
            <a:chOff x="0" y="0"/>
            <a:chExt cx="13783568" cy="14621993"/>
          </a:xfrm>
        </p:grpSpPr>
        <p:grpSp>
          <p:nvGrpSpPr>
            <p:cNvPr name="Group 4" id="4"/>
            <p:cNvGrpSpPr/>
            <p:nvPr/>
          </p:nvGrpSpPr>
          <p:grpSpPr>
            <a:xfrm rot="0">
              <a:off x="368137" y="0"/>
              <a:ext cx="3357667" cy="3357667"/>
              <a:chOff x="0" y="0"/>
              <a:chExt cx="733375" cy="733375"/>
            </a:xfrm>
          </p:grpSpPr>
          <p:sp>
            <p:nvSpPr>
              <p:cNvPr name="Freeform 5" id="5"/>
              <p:cNvSpPr/>
              <p:nvPr/>
            </p:nvSpPr>
            <p:spPr>
              <a:xfrm flipH="false" flipV="false" rot="0">
                <a:off x="0" y="0"/>
                <a:ext cx="733375" cy="733375"/>
              </a:xfrm>
              <a:custGeom>
                <a:avLst/>
                <a:gdLst/>
                <a:ahLst/>
                <a:cxnLst/>
                <a:rect r="r" b="b" t="t" l="l"/>
                <a:pathLst>
                  <a:path h="733375" w="733375">
                    <a:moveTo>
                      <a:pt x="0" y="0"/>
                    </a:moveTo>
                    <a:lnTo>
                      <a:pt x="733375" y="0"/>
                    </a:lnTo>
                    <a:lnTo>
                      <a:pt x="733375" y="733375"/>
                    </a:lnTo>
                    <a:lnTo>
                      <a:pt x="0" y="733375"/>
                    </a:lnTo>
                    <a:close/>
                  </a:path>
                </a:pathLst>
              </a:custGeom>
              <a:solidFill>
                <a:srgbClr val="4AAF48">
                  <a:alpha val="16078"/>
                </a:srgbClr>
              </a:solidFill>
            </p:spPr>
          </p:sp>
          <p:sp>
            <p:nvSpPr>
              <p:cNvPr name="TextBox 6" id="6"/>
              <p:cNvSpPr txBox="true"/>
              <p:nvPr/>
            </p:nvSpPr>
            <p:spPr>
              <a:xfrm>
                <a:off x="0" y="-171450"/>
                <a:ext cx="733375" cy="904825"/>
              </a:xfrm>
              <a:prstGeom prst="rect">
                <a:avLst/>
              </a:prstGeom>
            </p:spPr>
            <p:txBody>
              <a:bodyPr anchor="ctr" rtlCol="false" tIns="50800" lIns="50800" bIns="50800" rIns="50800"/>
              <a:lstStyle/>
              <a:p>
                <a:pPr algn="ctr">
                  <a:lnSpc>
                    <a:spcPts val="6299"/>
                  </a:lnSpc>
                </a:pPr>
              </a:p>
            </p:txBody>
          </p:sp>
        </p:grpSp>
        <p:grpSp>
          <p:nvGrpSpPr>
            <p:cNvPr name="Group 7" id="7"/>
            <p:cNvGrpSpPr/>
            <p:nvPr/>
          </p:nvGrpSpPr>
          <p:grpSpPr>
            <a:xfrm rot="0">
              <a:off x="368137" y="4107427"/>
              <a:ext cx="3357667" cy="3470817"/>
              <a:chOff x="0" y="0"/>
              <a:chExt cx="733375" cy="758088"/>
            </a:xfrm>
          </p:grpSpPr>
          <p:sp>
            <p:nvSpPr>
              <p:cNvPr name="Freeform 8" id="8"/>
              <p:cNvSpPr/>
              <p:nvPr/>
            </p:nvSpPr>
            <p:spPr>
              <a:xfrm flipH="false" flipV="false" rot="0">
                <a:off x="0" y="0"/>
                <a:ext cx="733375" cy="758088"/>
              </a:xfrm>
              <a:custGeom>
                <a:avLst/>
                <a:gdLst/>
                <a:ahLst/>
                <a:cxnLst/>
                <a:rect r="r" b="b" t="t" l="l"/>
                <a:pathLst>
                  <a:path h="758088" w="733375">
                    <a:moveTo>
                      <a:pt x="366687" y="0"/>
                    </a:moveTo>
                    <a:lnTo>
                      <a:pt x="366687" y="0"/>
                    </a:lnTo>
                    <a:cubicBezTo>
                      <a:pt x="569203" y="0"/>
                      <a:pt x="733375" y="164171"/>
                      <a:pt x="733375" y="366687"/>
                    </a:cubicBezTo>
                    <a:lnTo>
                      <a:pt x="733375" y="391401"/>
                    </a:lnTo>
                    <a:cubicBezTo>
                      <a:pt x="733375" y="488653"/>
                      <a:pt x="694742" y="581921"/>
                      <a:pt x="625974" y="650688"/>
                    </a:cubicBezTo>
                    <a:cubicBezTo>
                      <a:pt x="557207" y="719455"/>
                      <a:pt x="463939" y="758088"/>
                      <a:pt x="366687" y="758088"/>
                    </a:cubicBezTo>
                    <a:lnTo>
                      <a:pt x="366687" y="758088"/>
                    </a:lnTo>
                    <a:cubicBezTo>
                      <a:pt x="164171" y="758088"/>
                      <a:pt x="0" y="593917"/>
                      <a:pt x="0" y="391401"/>
                    </a:cubicBezTo>
                    <a:lnTo>
                      <a:pt x="0" y="366687"/>
                    </a:lnTo>
                    <a:cubicBezTo>
                      <a:pt x="0" y="269436"/>
                      <a:pt x="38633" y="176167"/>
                      <a:pt x="107400" y="107400"/>
                    </a:cubicBezTo>
                    <a:cubicBezTo>
                      <a:pt x="176167" y="38633"/>
                      <a:pt x="269436" y="0"/>
                      <a:pt x="366687" y="0"/>
                    </a:cubicBezTo>
                    <a:close/>
                  </a:path>
                </a:pathLst>
              </a:custGeom>
              <a:solidFill>
                <a:srgbClr val="4AAF48">
                  <a:alpha val="50196"/>
                </a:srgbClr>
              </a:solidFill>
            </p:spPr>
          </p:sp>
          <p:sp>
            <p:nvSpPr>
              <p:cNvPr name="TextBox 9" id="9"/>
              <p:cNvSpPr txBox="true"/>
              <p:nvPr/>
            </p:nvSpPr>
            <p:spPr>
              <a:xfrm>
                <a:off x="0" y="-171450"/>
                <a:ext cx="733375" cy="929538"/>
              </a:xfrm>
              <a:prstGeom prst="rect">
                <a:avLst/>
              </a:prstGeom>
            </p:spPr>
            <p:txBody>
              <a:bodyPr anchor="ctr" rtlCol="false" tIns="50800" lIns="50800" bIns="50800" rIns="50800"/>
              <a:lstStyle/>
              <a:p>
                <a:pPr algn="ctr">
                  <a:lnSpc>
                    <a:spcPts val="6299"/>
                  </a:lnSpc>
                </a:pPr>
              </a:p>
            </p:txBody>
          </p:sp>
        </p:grpSp>
        <p:grpSp>
          <p:nvGrpSpPr>
            <p:cNvPr name="Group 10" id="10"/>
            <p:cNvGrpSpPr/>
            <p:nvPr/>
          </p:nvGrpSpPr>
          <p:grpSpPr>
            <a:xfrm rot="0">
              <a:off x="5480857" y="168021"/>
              <a:ext cx="3357667" cy="335766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AF48">
                  <a:alpha val="67843"/>
                </a:srgbClr>
              </a:solidFill>
            </p:spPr>
          </p:sp>
          <p:sp>
            <p:nvSpPr>
              <p:cNvPr name="TextBox 12" id="12"/>
              <p:cNvSpPr txBox="true"/>
              <p:nvPr/>
            </p:nvSpPr>
            <p:spPr>
              <a:xfrm>
                <a:off x="76200" y="-95250"/>
                <a:ext cx="660400" cy="831850"/>
              </a:xfrm>
              <a:prstGeom prst="rect">
                <a:avLst/>
              </a:prstGeom>
            </p:spPr>
            <p:txBody>
              <a:bodyPr anchor="ctr" rtlCol="false" tIns="50800" lIns="50800" bIns="50800" rIns="50800"/>
              <a:lstStyle/>
              <a:p>
                <a:pPr algn="ctr">
                  <a:lnSpc>
                    <a:spcPts val="6299"/>
                  </a:lnSpc>
                </a:pPr>
              </a:p>
            </p:txBody>
          </p:sp>
        </p:grpSp>
        <p:grpSp>
          <p:nvGrpSpPr>
            <p:cNvPr name="Group 13" id="13"/>
            <p:cNvGrpSpPr/>
            <p:nvPr/>
          </p:nvGrpSpPr>
          <p:grpSpPr>
            <a:xfrm rot="0">
              <a:off x="9875944" y="269545"/>
              <a:ext cx="3721307" cy="3256144"/>
              <a:chOff x="0" y="0"/>
              <a:chExt cx="812800" cy="711200"/>
            </a:xfrm>
          </p:grpSpPr>
          <p:sp>
            <p:nvSpPr>
              <p:cNvPr name="Freeform 14" id="14"/>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AAF48">
                  <a:alpha val="58824"/>
                </a:srgbClr>
              </a:solidFill>
            </p:spPr>
          </p:sp>
          <p:sp>
            <p:nvSpPr>
              <p:cNvPr name="TextBox 15" id="15"/>
              <p:cNvSpPr txBox="true"/>
              <p:nvPr/>
            </p:nvSpPr>
            <p:spPr>
              <a:xfrm>
                <a:off x="127000" y="158750"/>
                <a:ext cx="558800" cy="501650"/>
              </a:xfrm>
              <a:prstGeom prst="rect">
                <a:avLst/>
              </a:prstGeom>
            </p:spPr>
            <p:txBody>
              <a:bodyPr anchor="ctr" rtlCol="false" tIns="50800" lIns="50800" bIns="50800" rIns="50800"/>
              <a:lstStyle/>
              <a:p>
                <a:pPr algn="ctr">
                  <a:lnSpc>
                    <a:spcPts val="6299"/>
                  </a:lnSpc>
                </a:pPr>
              </a:p>
            </p:txBody>
          </p:sp>
        </p:grpSp>
        <p:grpSp>
          <p:nvGrpSpPr>
            <p:cNvPr name="Group 16" id="16"/>
            <p:cNvGrpSpPr/>
            <p:nvPr/>
          </p:nvGrpSpPr>
          <p:grpSpPr>
            <a:xfrm rot="0">
              <a:off x="5299037" y="4296334"/>
              <a:ext cx="3721307" cy="3256144"/>
              <a:chOff x="0" y="0"/>
              <a:chExt cx="812800" cy="711200"/>
            </a:xfrm>
          </p:grpSpPr>
          <p:sp>
            <p:nvSpPr>
              <p:cNvPr name="Freeform 17" id="17"/>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4AAF48">
                  <a:alpha val="34510"/>
                </a:srgbClr>
              </a:solidFill>
            </p:spPr>
          </p:sp>
          <p:sp>
            <p:nvSpPr>
              <p:cNvPr name="TextBox 18" id="18"/>
              <p:cNvSpPr txBox="true"/>
              <p:nvPr/>
            </p:nvSpPr>
            <p:spPr>
              <a:xfrm>
                <a:off x="127000" y="-120650"/>
                <a:ext cx="558800" cy="501650"/>
              </a:xfrm>
              <a:prstGeom prst="rect">
                <a:avLst/>
              </a:prstGeom>
            </p:spPr>
            <p:txBody>
              <a:bodyPr anchor="ctr" rtlCol="false" tIns="50800" lIns="50800" bIns="50800" rIns="50800"/>
              <a:lstStyle/>
              <a:p>
                <a:pPr algn="ctr">
                  <a:lnSpc>
                    <a:spcPts val="6299"/>
                  </a:lnSpc>
                </a:pPr>
              </a:p>
            </p:txBody>
          </p:sp>
        </p:grpSp>
        <p:grpSp>
          <p:nvGrpSpPr>
            <p:cNvPr name="Group 19" id="19"/>
            <p:cNvGrpSpPr/>
            <p:nvPr/>
          </p:nvGrpSpPr>
          <p:grpSpPr>
            <a:xfrm rot="0">
              <a:off x="9875944" y="4310380"/>
              <a:ext cx="3721307" cy="3197998"/>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AF48">
                  <a:alpha val="14118"/>
                </a:srgbClr>
              </a:solidFill>
            </p:spPr>
          </p:sp>
          <p:sp>
            <p:nvSpPr>
              <p:cNvPr name="TextBox 21" id="21"/>
              <p:cNvSpPr txBox="true"/>
              <p:nvPr/>
            </p:nvSpPr>
            <p:spPr>
              <a:xfrm>
                <a:off x="114300" y="-171450"/>
                <a:ext cx="584200" cy="869950"/>
              </a:xfrm>
              <a:prstGeom prst="rect">
                <a:avLst/>
              </a:prstGeom>
            </p:spPr>
            <p:txBody>
              <a:bodyPr anchor="ctr" rtlCol="false" tIns="50800" lIns="50800" bIns="50800" rIns="50800"/>
              <a:lstStyle/>
              <a:p>
                <a:pPr algn="ctr">
                  <a:lnSpc>
                    <a:spcPts val="6299"/>
                  </a:lnSpc>
                </a:pPr>
              </a:p>
            </p:txBody>
          </p:sp>
        </p:grpSp>
        <p:grpSp>
          <p:nvGrpSpPr>
            <p:cNvPr name="Group 22" id="22"/>
            <p:cNvGrpSpPr/>
            <p:nvPr/>
          </p:nvGrpSpPr>
          <p:grpSpPr>
            <a:xfrm rot="0">
              <a:off x="0" y="8328003"/>
              <a:ext cx="4093942" cy="2046971"/>
              <a:chOff x="0" y="0"/>
              <a:chExt cx="812800" cy="406400"/>
            </a:xfrm>
          </p:grpSpPr>
          <p:sp>
            <p:nvSpPr>
              <p:cNvPr name="Freeform 23" id="23"/>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solidFill>
                <a:srgbClr val="4AAF48">
                  <a:alpha val="9412"/>
                </a:srgbClr>
              </a:solidFill>
            </p:spPr>
          </p:sp>
          <p:sp>
            <p:nvSpPr>
              <p:cNvPr name="TextBox 24" id="24"/>
              <p:cNvSpPr txBox="true"/>
              <p:nvPr/>
            </p:nvSpPr>
            <p:spPr>
              <a:xfrm>
                <a:off x="88900" y="-171450"/>
                <a:ext cx="635000" cy="577850"/>
              </a:xfrm>
              <a:prstGeom prst="rect">
                <a:avLst/>
              </a:prstGeom>
            </p:spPr>
            <p:txBody>
              <a:bodyPr anchor="ctr" rtlCol="false" tIns="50800" lIns="50800" bIns="50800" rIns="50800"/>
              <a:lstStyle/>
              <a:p>
                <a:pPr algn="ctr">
                  <a:lnSpc>
                    <a:spcPts val="6299"/>
                  </a:lnSpc>
                </a:pPr>
              </a:p>
            </p:txBody>
          </p:sp>
        </p:grpSp>
        <p:grpSp>
          <p:nvGrpSpPr>
            <p:cNvPr name="Group 25" id="25"/>
            <p:cNvGrpSpPr/>
            <p:nvPr/>
          </p:nvGrpSpPr>
          <p:grpSpPr>
            <a:xfrm rot="0">
              <a:off x="5112720" y="8323123"/>
              <a:ext cx="4093942" cy="2046971"/>
              <a:chOff x="0" y="0"/>
              <a:chExt cx="812800" cy="406400"/>
            </a:xfrm>
          </p:grpSpPr>
          <p:sp>
            <p:nvSpPr>
              <p:cNvPr name="Freeform 26" id="26"/>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4AAF48">
                  <a:alpha val="45882"/>
                </a:srgbClr>
              </a:solidFill>
            </p:spPr>
          </p:sp>
          <p:sp>
            <p:nvSpPr>
              <p:cNvPr name="TextBox 27" id="27"/>
              <p:cNvSpPr txBox="true"/>
              <p:nvPr/>
            </p:nvSpPr>
            <p:spPr>
              <a:xfrm>
                <a:off x="0" y="-171450"/>
                <a:ext cx="698500" cy="577850"/>
              </a:xfrm>
              <a:prstGeom prst="rect">
                <a:avLst/>
              </a:prstGeom>
            </p:spPr>
            <p:txBody>
              <a:bodyPr anchor="ctr" rtlCol="false" tIns="50800" lIns="50800" bIns="50800" rIns="50800"/>
              <a:lstStyle/>
              <a:p>
                <a:pPr algn="ctr">
                  <a:lnSpc>
                    <a:spcPts val="6299"/>
                  </a:lnSpc>
                </a:pPr>
              </a:p>
            </p:txBody>
          </p:sp>
        </p:grpSp>
        <p:grpSp>
          <p:nvGrpSpPr>
            <p:cNvPr name="Group 28" id="28"/>
            <p:cNvGrpSpPr/>
            <p:nvPr/>
          </p:nvGrpSpPr>
          <p:grpSpPr>
            <a:xfrm rot="0">
              <a:off x="9689626" y="8293071"/>
              <a:ext cx="4093942" cy="2046971"/>
              <a:chOff x="0" y="0"/>
              <a:chExt cx="812800" cy="406400"/>
            </a:xfrm>
          </p:grpSpPr>
          <p:sp>
            <p:nvSpPr>
              <p:cNvPr name="Freeform 29" id="29"/>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4AAF48">
                  <a:alpha val="60392"/>
                </a:srgbClr>
              </a:solidFill>
            </p:spPr>
          </p:sp>
          <p:sp>
            <p:nvSpPr>
              <p:cNvPr name="TextBox 30" id="30"/>
              <p:cNvSpPr txBox="true"/>
              <p:nvPr/>
            </p:nvSpPr>
            <p:spPr>
              <a:xfrm>
                <a:off x="0" y="-171450"/>
                <a:ext cx="812800" cy="577850"/>
              </a:xfrm>
              <a:prstGeom prst="rect">
                <a:avLst/>
              </a:prstGeom>
            </p:spPr>
            <p:txBody>
              <a:bodyPr anchor="ctr" rtlCol="false" tIns="50800" lIns="50800" bIns="50800" rIns="50800"/>
              <a:lstStyle/>
              <a:p>
                <a:pPr algn="ctr">
                  <a:lnSpc>
                    <a:spcPts val="6299"/>
                  </a:lnSpc>
                </a:pPr>
              </a:p>
            </p:txBody>
          </p:sp>
        </p:grpSp>
        <p:grpSp>
          <p:nvGrpSpPr>
            <p:cNvPr name="Group 31" id="31"/>
            <p:cNvGrpSpPr/>
            <p:nvPr/>
          </p:nvGrpSpPr>
          <p:grpSpPr>
            <a:xfrm rot="0">
              <a:off x="21293" y="11124734"/>
              <a:ext cx="4051355" cy="3497259"/>
              <a:chOff x="0" y="0"/>
              <a:chExt cx="635000" cy="548152"/>
            </a:xfrm>
          </p:grpSpPr>
          <p:sp>
            <p:nvSpPr>
              <p:cNvPr name="Freeform 32" id="32"/>
              <p:cNvSpPr/>
              <p:nvPr/>
            </p:nvSpPr>
            <p:spPr>
              <a:xfrm flipH="false" flipV="false" rot="0">
                <a:off x="0" y="0"/>
                <a:ext cx="635000" cy="548152"/>
              </a:xfrm>
              <a:custGeom>
                <a:avLst/>
                <a:gdLst/>
                <a:ahLst/>
                <a:cxnLst/>
                <a:rect r="r" b="b" t="t" l="l"/>
                <a:pathLst>
                  <a:path h="548152" w="635000">
                    <a:moveTo>
                      <a:pt x="635000" y="0"/>
                    </a:moveTo>
                    <a:lnTo>
                      <a:pt x="635000" y="433852"/>
                    </a:lnTo>
                    <a:lnTo>
                      <a:pt x="317500" y="548152"/>
                    </a:lnTo>
                    <a:lnTo>
                      <a:pt x="0" y="433852"/>
                    </a:lnTo>
                    <a:lnTo>
                      <a:pt x="0" y="0"/>
                    </a:lnTo>
                    <a:lnTo>
                      <a:pt x="635000" y="0"/>
                    </a:lnTo>
                    <a:close/>
                  </a:path>
                </a:pathLst>
              </a:custGeom>
              <a:solidFill>
                <a:srgbClr val="4AAF48">
                  <a:alpha val="50980"/>
                </a:srgbClr>
              </a:solidFill>
            </p:spPr>
          </p:sp>
          <p:sp>
            <p:nvSpPr>
              <p:cNvPr name="TextBox 33" id="33"/>
              <p:cNvSpPr txBox="true"/>
              <p:nvPr/>
            </p:nvSpPr>
            <p:spPr>
              <a:xfrm>
                <a:off x="0" y="-171450"/>
                <a:ext cx="635000" cy="605302"/>
              </a:xfrm>
              <a:prstGeom prst="rect">
                <a:avLst/>
              </a:prstGeom>
            </p:spPr>
            <p:txBody>
              <a:bodyPr anchor="ctr" rtlCol="false" tIns="50800" lIns="50800" bIns="50800" rIns="50800"/>
              <a:lstStyle/>
              <a:p>
                <a:pPr algn="ctr">
                  <a:lnSpc>
                    <a:spcPts val="6299"/>
                  </a:lnSpc>
                </a:pPr>
              </a:p>
            </p:txBody>
          </p:sp>
        </p:grpSp>
        <p:grpSp>
          <p:nvGrpSpPr>
            <p:cNvPr name="Group 34" id="34"/>
            <p:cNvGrpSpPr/>
            <p:nvPr/>
          </p:nvGrpSpPr>
          <p:grpSpPr>
            <a:xfrm rot="0">
              <a:off x="4566823" y="11140739"/>
              <a:ext cx="5185735" cy="3234043"/>
              <a:chOff x="0" y="0"/>
              <a:chExt cx="812800" cy="506896"/>
            </a:xfrm>
          </p:grpSpPr>
          <p:sp>
            <p:nvSpPr>
              <p:cNvPr name="Freeform 35" id="35"/>
              <p:cNvSpPr/>
              <p:nvPr/>
            </p:nvSpPr>
            <p:spPr>
              <a:xfrm flipH="false" flipV="false" rot="0">
                <a:off x="0" y="0"/>
                <a:ext cx="812800" cy="506896"/>
              </a:xfrm>
              <a:custGeom>
                <a:avLst/>
                <a:gdLst/>
                <a:ahLst/>
                <a:cxnLst/>
                <a:rect r="r" b="b" t="t" l="l"/>
                <a:pathLst>
                  <a:path h="506896" w="812800">
                    <a:moveTo>
                      <a:pt x="203200" y="0"/>
                    </a:moveTo>
                    <a:lnTo>
                      <a:pt x="812800" y="0"/>
                    </a:lnTo>
                    <a:lnTo>
                      <a:pt x="609600" y="506896"/>
                    </a:lnTo>
                    <a:lnTo>
                      <a:pt x="0" y="506896"/>
                    </a:lnTo>
                    <a:lnTo>
                      <a:pt x="203200" y="0"/>
                    </a:lnTo>
                    <a:close/>
                  </a:path>
                </a:pathLst>
              </a:custGeom>
              <a:solidFill>
                <a:srgbClr val="4AAF48">
                  <a:alpha val="32549"/>
                </a:srgbClr>
              </a:solidFill>
            </p:spPr>
          </p:sp>
          <p:sp>
            <p:nvSpPr>
              <p:cNvPr name="TextBox 36" id="36"/>
              <p:cNvSpPr txBox="true"/>
              <p:nvPr/>
            </p:nvSpPr>
            <p:spPr>
              <a:xfrm>
                <a:off x="101600" y="-171450"/>
                <a:ext cx="609600" cy="678346"/>
              </a:xfrm>
              <a:prstGeom prst="rect">
                <a:avLst/>
              </a:prstGeom>
            </p:spPr>
            <p:txBody>
              <a:bodyPr anchor="ctr" rtlCol="false" tIns="50800" lIns="50800" bIns="50800" rIns="50800"/>
              <a:lstStyle/>
              <a:p>
                <a:pPr algn="ctr">
                  <a:lnSpc>
                    <a:spcPts val="6299"/>
                  </a:lnSpc>
                </a:pPr>
              </a:p>
            </p:txBody>
          </p:sp>
        </p:grpSp>
        <p:grpSp>
          <p:nvGrpSpPr>
            <p:cNvPr name="Group 37" id="37"/>
            <p:cNvGrpSpPr/>
            <p:nvPr/>
          </p:nvGrpSpPr>
          <p:grpSpPr>
            <a:xfrm rot="0">
              <a:off x="10111573" y="11124734"/>
              <a:ext cx="3250049" cy="3250049"/>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4AAF48">
                  <a:alpha val="41176"/>
                </a:srgbClr>
              </a:solidFill>
            </p:spPr>
          </p:sp>
          <p:sp>
            <p:nvSpPr>
              <p:cNvPr name="TextBox 39" id="39"/>
              <p:cNvSpPr txBox="true"/>
              <p:nvPr/>
            </p:nvSpPr>
            <p:spPr>
              <a:xfrm>
                <a:off x="63500" y="-107950"/>
                <a:ext cx="685800" cy="857250"/>
              </a:xfrm>
              <a:prstGeom prst="rect">
                <a:avLst/>
              </a:prstGeom>
            </p:spPr>
            <p:txBody>
              <a:bodyPr anchor="ctr" rtlCol="false" tIns="50800" lIns="50800" bIns="50800" rIns="50800"/>
              <a:lstStyle/>
              <a:p>
                <a:pPr algn="ctr">
                  <a:lnSpc>
                    <a:spcPts val="6299"/>
                  </a:lnSpc>
                </a:pPr>
              </a:p>
            </p:txBody>
          </p:sp>
        </p:grpSp>
      </p:grpSp>
      <p:sp>
        <p:nvSpPr>
          <p:cNvPr name="Freeform 40" id="40"/>
          <p:cNvSpPr/>
          <p:nvPr/>
        </p:nvSpPr>
        <p:spPr>
          <a:xfrm flipH="false" flipV="false" rot="0">
            <a:off x="1844288" y="2357697"/>
            <a:ext cx="12794797" cy="5531440"/>
          </a:xfrm>
          <a:custGeom>
            <a:avLst/>
            <a:gdLst/>
            <a:ahLst/>
            <a:cxnLst/>
            <a:rect r="r" b="b" t="t" l="l"/>
            <a:pathLst>
              <a:path h="5531440" w="12794797">
                <a:moveTo>
                  <a:pt x="0" y="0"/>
                </a:moveTo>
                <a:lnTo>
                  <a:pt x="12794798" y="0"/>
                </a:lnTo>
                <a:lnTo>
                  <a:pt x="12794798" y="5531440"/>
                </a:lnTo>
                <a:lnTo>
                  <a:pt x="0" y="5531440"/>
                </a:lnTo>
                <a:lnTo>
                  <a:pt x="0" y="0"/>
                </a:lnTo>
                <a:close/>
              </a:path>
            </a:pathLst>
          </a:custGeom>
          <a:blipFill>
            <a:blip r:embed="rId2"/>
            <a:stretch>
              <a:fillRect l="0" t="-2324" r="0" b="0"/>
            </a:stretch>
          </a:blipFill>
        </p:spPr>
      </p:sp>
      <p:sp>
        <p:nvSpPr>
          <p:cNvPr name="AutoShape 41" id="41"/>
          <p:cNvSpPr/>
          <p:nvPr/>
        </p:nvSpPr>
        <p:spPr>
          <a:xfrm rot="0">
            <a:off x="668940" y="9611747"/>
            <a:ext cx="17876189" cy="675253"/>
          </a:xfrm>
          <a:prstGeom prst="rect">
            <a:avLst/>
          </a:prstGeom>
          <a:gradFill rotWithShape="true">
            <a:gsLst>
              <a:gs pos="0">
                <a:srgbClr val="0097B2">
                  <a:alpha val="100000"/>
                </a:srgbClr>
              </a:gs>
              <a:gs pos="100000">
                <a:srgbClr val="7ED957">
                  <a:alpha val="100000"/>
                </a:srgbClr>
              </a:gs>
            </a:gsLst>
            <a:lin ang="0"/>
          </a:gradFill>
        </p:spPr>
      </p:sp>
      <p:sp>
        <p:nvSpPr>
          <p:cNvPr name="Freeform 42" id="42"/>
          <p:cNvSpPr/>
          <p:nvPr/>
        </p:nvSpPr>
        <p:spPr>
          <a:xfrm flipH="false" flipV="false" rot="0">
            <a:off x="14757792" y="5835168"/>
            <a:ext cx="2868849" cy="2053969"/>
          </a:xfrm>
          <a:custGeom>
            <a:avLst/>
            <a:gdLst/>
            <a:ahLst/>
            <a:cxnLst/>
            <a:rect r="r" b="b" t="t" l="l"/>
            <a:pathLst>
              <a:path h="2053969" w="2868849">
                <a:moveTo>
                  <a:pt x="0" y="0"/>
                </a:moveTo>
                <a:lnTo>
                  <a:pt x="2868849" y="0"/>
                </a:lnTo>
                <a:lnTo>
                  <a:pt x="2868849" y="2053969"/>
                </a:lnTo>
                <a:lnTo>
                  <a:pt x="0" y="2053969"/>
                </a:lnTo>
                <a:lnTo>
                  <a:pt x="0" y="0"/>
                </a:lnTo>
                <a:close/>
              </a:path>
            </a:pathLst>
          </a:custGeom>
          <a:blipFill>
            <a:blip r:embed="rId3"/>
            <a:stretch>
              <a:fillRect l="0" t="0" r="0" b="-5397"/>
            </a:stretch>
          </a:blipFill>
        </p:spPr>
      </p:sp>
      <p:sp>
        <p:nvSpPr>
          <p:cNvPr name="TextBox 43" id="43"/>
          <p:cNvSpPr txBox="true"/>
          <p:nvPr/>
        </p:nvSpPr>
        <p:spPr>
          <a:xfrm rot="0">
            <a:off x="1844288" y="1256345"/>
            <a:ext cx="3693959"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Cash Flows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grpSp>
        <p:nvGrpSpPr>
          <p:cNvPr name="Group 2" id="2"/>
          <p:cNvGrpSpPr/>
          <p:nvPr/>
        </p:nvGrpSpPr>
        <p:grpSpPr>
          <a:xfrm rot="0">
            <a:off x="9144000" y="-679495"/>
            <a:ext cx="10337676" cy="10966495"/>
            <a:chOff x="0" y="0"/>
            <a:chExt cx="13783568" cy="14621993"/>
          </a:xfrm>
        </p:grpSpPr>
        <p:grpSp>
          <p:nvGrpSpPr>
            <p:cNvPr name="Group 3" id="3"/>
            <p:cNvGrpSpPr/>
            <p:nvPr/>
          </p:nvGrpSpPr>
          <p:grpSpPr>
            <a:xfrm rot="0">
              <a:off x="368137" y="0"/>
              <a:ext cx="3357667" cy="3357667"/>
              <a:chOff x="0" y="0"/>
              <a:chExt cx="733375" cy="733375"/>
            </a:xfrm>
          </p:grpSpPr>
          <p:sp>
            <p:nvSpPr>
              <p:cNvPr name="Freeform 4" id="4"/>
              <p:cNvSpPr/>
              <p:nvPr/>
            </p:nvSpPr>
            <p:spPr>
              <a:xfrm flipH="false" flipV="false" rot="0">
                <a:off x="0" y="0"/>
                <a:ext cx="733375" cy="733375"/>
              </a:xfrm>
              <a:custGeom>
                <a:avLst/>
                <a:gdLst/>
                <a:ahLst/>
                <a:cxnLst/>
                <a:rect r="r" b="b" t="t" l="l"/>
                <a:pathLst>
                  <a:path h="733375" w="733375">
                    <a:moveTo>
                      <a:pt x="0" y="0"/>
                    </a:moveTo>
                    <a:lnTo>
                      <a:pt x="733375" y="0"/>
                    </a:lnTo>
                    <a:lnTo>
                      <a:pt x="733375" y="733375"/>
                    </a:lnTo>
                    <a:lnTo>
                      <a:pt x="0" y="733375"/>
                    </a:lnTo>
                    <a:close/>
                  </a:path>
                </a:pathLst>
              </a:custGeom>
              <a:solidFill>
                <a:srgbClr val="4AAF48">
                  <a:alpha val="16078"/>
                </a:srgbClr>
              </a:solidFill>
            </p:spPr>
          </p:sp>
          <p:sp>
            <p:nvSpPr>
              <p:cNvPr name="TextBox 5" id="5"/>
              <p:cNvSpPr txBox="true"/>
              <p:nvPr/>
            </p:nvSpPr>
            <p:spPr>
              <a:xfrm>
                <a:off x="0" y="-171450"/>
                <a:ext cx="733375" cy="904825"/>
              </a:xfrm>
              <a:prstGeom prst="rect">
                <a:avLst/>
              </a:prstGeom>
            </p:spPr>
            <p:txBody>
              <a:bodyPr anchor="ctr" rtlCol="false" tIns="50800" lIns="50800" bIns="50800" rIns="50800"/>
              <a:lstStyle/>
              <a:p>
                <a:pPr algn="ctr">
                  <a:lnSpc>
                    <a:spcPts val="6299"/>
                  </a:lnSpc>
                </a:pPr>
              </a:p>
            </p:txBody>
          </p:sp>
        </p:grpSp>
        <p:grpSp>
          <p:nvGrpSpPr>
            <p:cNvPr name="Group 6" id="6"/>
            <p:cNvGrpSpPr/>
            <p:nvPr/>
          </p:nvGrpSpPr>
          <p:grpSpPr>
            <a:xfrm rot="0">
              <a:off x="368137" y="4107427"/>
              <a:ext cx="3357667" cy="3470817"/>
              <a:chOff x="0" y="0"/>
              <a:chExt cx="733375" cy="758088"/>
            </a:xfrm>
          </p:grpSpPr>
          <p:sp>
            <p:nvSpPr>
              <p:cNvPr name="Freeform 7" id="7"/>
              <p:cNvSpPr/>
              <p:nvPr/>
            </p:nvSpPr>
            <p:spPr>
              <a:xfrm flipH="false" flipV="false" rot="0">
                <a:off x="0" y="0"/>
                <a:ext cx="733375" cy="758088"/>
              </a:xfrm>
              <a:custGeom>
                <a:avLst/>
                <a:gdLst/>
                <a:ahLst/>
                <a:cxnLst/>
                <a:rect r="r" b="b" t="t" l="l"/>
                <a:pathLst>
                  <a:path h="758088" w="733375">
                    <a:moveTo>
                      <a:pt x="366687" y="0"/>
                    </a:moveTo>
                    <a:lnTo>
                      <a:pt x="366687" y="0"/>
                    </a:lnTo>
                    <a:cubicBezTo>
                      <a:pt x="569203" y="0"/>
                      <a:pt x="733375" y="164171"/>
                      <a:pt x="733375" y="366687"/>
                    </a:cubicBezTo>
                    <a:lnTo>
                      <a:pt x="733375" y="391401"/>
                    </a:lnTo>
                    <a:cubicBezTo>
                      <a:pt x="733375" y="488653"/>
                      <a:pt x="694742" y="581921"/>
                      <a:pt x="625974" y="650688"/>
                    </a:cubicBezTo>
                    <a:cubicBezTo>
                      <a:pt x="557207" y="719455"/>
                      <a:pt x="463939" y="758088"/>
                      <a:pt x="366687" y="758088"/>
                    </a:cubicBezTo>
                    <a:lnTo>
                      <a:pt x="366687" y="758088"/>
                    </a:lnTo>
                    <a:cubicBezTo>
                      <a:pt x="164171" y="758088"/>
                      <a:pt x="0" y="593917"/>
                      <a:pt x="0" y="391401"/>
                    </a:cubicBezTo>
                    <a:lnTo>
                      <a:pt x="0" y="366687"/>
                    </a:lnTo>
                    <a:cubicBezTo>
                      <a:pt x="0" y="269436"/>
                      <a:pt x="38633" y="176167"/>
                      <a:pt x="107400" y="107400"/>
                    </a:cubicBezTo>
                    <a:cubicBezTo>
                      <a:pt x="176167" y="38633"/>
                      <a:pt x="269436" y="0"/>
                      <a:pt x="366687" y="0"/>
                    </a:cubicBezTo>
                    <a:close/>
                  </a:path>
                </a:pathLst>
              </a:custGeom>
              <a:solidFill>
                <a:srgbClr val="4AAF48">
                  <a:alpha val="50196"/>
                </a:srgbClr>
              </a:solidFill>
            </p:spPr>
          </p:sp>
          <p:sp>
            <p:nvSpPr>
              <p:cNvPr name="TextBox 8" id="8"/>
              <p:cNvSpPr txBox="true"/>
              <p:nvPr/>
            </p:nvSpPr>
            <p:spPr>
              <a:xfrm>
                <a:off x="0" y="-171450"/>
                <a:ext cx="733375" cy="929538"/>
              </a:xfrm>
              <a:prstGeom prst="rect">
                <a:avLst/>
              </a:prstGeom>
            </p:spPr>
            <p:txBody>
              <a:bodyPr anchor="ctr" rtlCol="false" tIns="50800" lIns="50800" bIns="50800" rIns="50800"/>
              <a:lstStyle/>
              <a:p>
                <a:pPr algn="ctr">
                  <a:lnSpc>
                    <a:spcPts val="6299"/>
                  </a:lnSpc>
                </a:pPr>
              </a:p>
            </p:txBody>
          </p:sp>
        </p:grpSp>
        <p:grpSp>
          <p:nvGrpSpPr>
            <p:cNvPr name="Group 9" id="9"/>
            <p:cNvGrpSpPr/>
            <p:nvPr/>
          </p:nvGrpSpPr>
          <p:grpSpPr>
            <a:xfrm rot="0">
              <a:off x="5480857" y="168021"/>
              <a:ext cx="3357667" cy="335766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AAF48">
                  <a:alpha val="67843"/>
                </a:srgbClr>
              </a:solidFill>
            </p:spPr>
          </p:sp>
          <p:sp>
            <p:nvSpPr>
              <p:cNvPr name="TextBox 11" id="11"/>
              <p:cNvSpPr txBox="true"/>
              <p:nvPr/>
            </p:nvSpPr>
            <p:spPr>
              <a:xfrm>
                <a:off x="76200" y="-95250"/>
                <a:ext cx="660400" cy="831850"/>
              </a:xfrm>
              <a:prstGeom prst="rect">
                <a:avLst/>
              </a:prstGeom>
            </p:spPr>
            <p:txBody>
              <a:bodyPr anchor="ctr" rtlCol="false" tIns="50800" lIns="50800" bIns="50800" rIns="50800"/>
              <a:lstStyle/>
              <a:p>
                <a:pPr algn="ctr">
                  <a:lnSpc>
                    <a:spcPts val="6299"/>
                  </a:lnSpc>
                </a:pPr>
              </a:p>
            </p:txBody>
          </p:sp>
        </p:grpSp>
        <p:grpSp>
          <p:nvGrpSpPr>
            <p:cNvPr name="Group 12" id="12"/>
            <p:cNvGrpSpPr/>
            <p:nvPr/>
          </p:nvGrpSpPr>
          <p:grpSpPr>
            <a:xfrm rot="0">
              <a:off x="9875944" y="269545"/>
              <a:ext cx="3721307" cy="3256144"/>
              <a:chOff x="0" y="0"/>
              <a:chExt cx="812800" cy="711200"/>
            </a:xfrm>
          </p:grpSpPr>
          <p:sp>
            <p:nvSpPr>
              <p:cNvPr name="Freeform 13" id="13"/>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4AAF48">
                  <a:alpha val="58824"/>
                </a:srgbClr>
              </a:solidFill>
            </p:spPr>
          </p:sp>
          <p:sp>
            <p:nvSpPr>
              <p:cNvPr name="TextBox 14" id="14"/>
              <p:cNvSpPr txBox="true"/>
              <p:nvPr/>
            </p:nvSpPr>
            <p:spPr>
              <a:xfrm>
                <a:off x="127000" y="158750"/>
                <a:ext cx="558800" cy="501650"/>
              </a:xfrm>
              <a:prstGeom prst="rect">
                <a:avLst/>
              </a:prstGeom>
            </p:spPr>
            <p:txBody>
              <a:bodyPr anchor="ctr" rtlCol="false" tIns="50800" lIns="50800" bIns="50800" rIns="50800"/>
              <a:lstStyle/>
              <a:p>
                <a:pPr algn="ctr">
                  <a:lnSpc>
                    <a:spcPts val="6299"/>
                  </a:lnSpc>
                </a:pPr>
              </a:p>
            </p:txBody>
          </p:sp>
        </p:grpSp>
        <p:grpSp>
          <p:nvGrpSpPr>
            <p:cNvPr name="Group 15" id="15"/>
            <p:cNvGrpSpPr/>
            <p:nvPr/>
          </p:nvGrpSpPr>
          <p:grpSpPr>
            <a:xfrm rot="0">
              <a:off x="5299037" y="4296334"/>
              <a:ext cx="3721307" cy="3256144"/>
              <a:chOff x="0" y="0"/>
              <a:chExt cx="812800" cy="711200"/>
            </a:xfrm>
          </p:grpSpPr>
          <p:sp>
            <p:nvSpPr>
              <p:cNvPr name="Freeform 16" id="16"/>
              <p:cNvSpPr/>
              <p:nvPr/>
            </p:nvSpPr>
            <p:spPr>
              <a:xfrm flipH="false" flipV="false" rot="0">
                <a:off x="0" y="0"/>
                <a:ext cx="812800" cy="711200"/>
              </a:xfrm>
              <a:custGeom>
                <a:avLst/>
                <a:gdLst/>
                <a:ahLst/>
                <a:cxnLst/>
                <a:rect r="r" b="b" t="t" l="l"/>
                <a:pathLst>
                  <a:path h="711200" w="812800">
                    <a:moveTo>
                      <a:pt x="406400" y="711200"/>
                    </a:moveTo>
                    <a:lnTo>
                      <a:pt x="812800" y="0"/>
                    </a:lnTo>
                    <a:lnTo>
                      <a:pt x="0" y="0"/>
                    </a:lnTo>
                    <a:lnTo>
                      <a:pt x="406400" y="711200"/>
                    </a:lnTo>
                    <a:close/>
                  </a:path>
                </a:pathLst>
              </a:custGeom>
              <a:solidFill>
                <a:srgbClr val="4AAF48">
                  <a:alpha val="34510"/>
                </a:srgbClr>
              </a:solidFill>
            </p:spPr>
          </p:sp>
          <p:sp>
            <p:nvSpPr>
              <p:cNvPr name="TextBox 17" id="17"/>
              <p:cNvSpPr txBox="true"/>
              <p:nvPr/>
            </p:nvSpPr>
            <p:spPr>
              <a:xfrm>
                <a:off x="127000" y="-120650"/>
                <a:ext cx="558800" cy="501650"/>
              </a:xfrm>
              <a:prstGeom prst="rect">
                <a:avLst/>
              </a:prstGeom>
            </p:spPr>
            <p:txBody>
              <a:bodyPr anchor="ctr" rtlCol="false" tIns="50800" lIns="50800" bIns="50800" rIns="50800"/>
              <a:lstStyle/>
              <a:p>
                <a:pPr algn="ctr">
                  <a:lnSpc>
                    <a:spcPts val="6299"/>
                  </a:lnSpc>
                </a:pPr>
              </a:p>
            </p:txBody>
          </p:sp>
        </p:grpSp>
        <p:grpSp>
          <p:nvGrpSpPr>
            <p:cNvPr name="Group 18" id="18"/>
            <p:cNvGrpSpPr/>
            <p:nvPr/>
          </p:nvGrpSpPr>
          <p:grpSpPr>
            <a:xfrm rot="0">
              <a:off x="9875944" y="4310380"/>
              <a:ext cx="3721307" cy="3197998"/>
              <a:chOff x="0" y="0"/>
              <a:chExt cx="812800" cy="698500"/>
            </a:xfrm>
          </p:grpSpPr>
          <p:sp>
            <p:nvSpPr>
              <p:cNvPr name="Freeform 19" id="1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4AAF48">
                  <a:alpha val="14118"/>
                </a:srgbClr>
              </a:solidFill>
            </p:spPr>
          </p:sp>
          <p:sp>
            <p:nvSpPr>
              <p:cNvPr name="TextBox 20" id="20"/>
              <p:cNvSpPr txBox="true"/>
              <p:nvPr/>
            </p:nvSpPr>
            <p:spPr>
              <a:xfrm>
                <a:off x="114300" y="-171450"/>
                <a:ext cx="584200" cy="869950"/>
              </a:xfrm>
              <a:prstGeom prst="rect">
                <a:avLst/>
              </a:prstGeom>
            </p:spPr>
            <p:txBody>
              <a:bodyPr anchor="ctr" rtlCol="false" tIns="50800" lIns="50800" bIns="50800" rIns="50800"/>
              <a:lstStyle/>
              <a:p>
                <a:pPr algn="ctr">
                  <a:lnSpc>
                    <a:spcPts val="6299"/>
                  </a:lnSpc>
                </a:pPr>
              </a:p>
            </p:txBody>
          </p:sp>
        </p:grpSp>
        <p:grpSp>
          <p:nvGrpSpPr>
            <p:cNvPr name="Group 21" id="21"/>
            <p:cNvGrpSpPr/>
            <p:nvPr/>
          </p:nvGrpSpPr>
          <p:grpSpPr>
            <a:xfrm rot="0">
              <a:off x="0" y="8328003"/>
              <a:ext cx="4093942" cy="2046971"/>
              <a:chOff x="0" y="0"/>
              <a:chExt cx="812800" cy="406400"/>
            </a:xfrm>
          </p:grpSpPr>
          <p:sp>
            <p:nvSpPr>
              <p:cNvPr name="Freeform 22" id="22"/>
              <p:cNvSpPr/>
              <p:nvPr/>
            </p:nvSpPr>
            <p:spPr>
              <a:xfrm flipH="false" flipV="false" rot="0">
                <a:off x="0" y="0"/>
                <a:ext cx="812800" cy="406400"/>
              </a:xfrm>
              <a:custGeom>
                <a:avLst/>
                <a:gdLst/>
                <a:ahLst/>
                <a:cxnLst/>
                <a:rect r="r" b="b" t="t" l="l"/>
                <a:pathLst>
                  <a:path h="406400" w="812800">
                    <a:moveTo>
                      <a:pt x="812800" y="0"/>
                    </a:moveTo>
                    <a:lnTo>
                      <a:pt x="0" y="0"/>
                    </a:lnTo>
                    <a:lnTo>
                      <a:pt x="101600" y="203200"/>
                    </a:lnTo>
                    <a:lnTo>
                      <a:pt x="0" y="406400"/>
                    </a:lnTo>
                    <a:lnTo>
                      <a:pt x="812800" y="406400"/>
                    </a:lnTo>
                    <a:lnTo>
                      <a:pt x="711200" y="203200"/>
                    </a:lnTo>
                    <a:lnTo>
                      <a:pt x="812800" y="0"/>
                    </a:lnTo>
                    <a:close/>
                  </a:path>
                </a:pathLst>
              </a:custGeom>
              <a:solidFill>
                <a:srgbClr val="4AAF48">
                  <a:alpha val="9412"/>
                </a:srgbClr>
              </a:solidFill>
            </p:spPr>
          </p:sp>
          <p:sp>
            <p:nvSpPr>
              <p:cNvPr name="TextBox 23" id="23"/>
              <p:cNvSpPr txBox="true"/>
              <p:nvPr/>
            </p:nvSpPr>
            <p:spPr>
              <a:xfrm>
                <a:off x="88900" y="-171450"/>
                <a:ext cx="635000" cy="577850"/>
              </a:xfrm>
              <a:prstGeom prst="rect">
                <a:avLst/>
              </a:prstGeom>
            </p:spPr>
            <p:txBody>
              <a:bodyPr anchor="ctr" rtlCol="false" tIns="50800" lIns="50800" bIns="50800" rIns="50800"/>
              <a:lstStyle/>
              <a:p>
                <a:pPr algn="ctr">
                  <a:lnSpc>
                    <a:spcPts val="6299"/>
                  </a:lnSpc>
                </a:pPr>
              </a:p>
            </p:txBody>
          </p:sp>
        </p:grpSp>
        <p:grpSp>
          <p:nvGrpSpPr>
            <p:cNvPr name="Group 24" id="24"/>
            <p:cNvGrpSpPr/>
            <p:nvPr/>
          </p:nvGrpSpPr>
          <p:grpSpPr>
            <a:xfrm rot="0">
              <a:off x="5112720" y="8323123"/>
              <a:ext cx="4093942" cy="2046971"/>
              <a:chOff x="0" y="0"/>
              <a:chExt cx="812800" cy="406400"/>
            </a:xfrm>
          </p:grpSpPr>
          <p:sp>
            <p:nvSpPr>
              <p:cNvPr name="Freeform 25" id="25"/>
              <p:cNvSpPr/>
              <p:nvPr/>
            </p:nvSpPr>
            <p:spPr>
              <a:xfrm flipH="false" flipV="false" rot="0">
                <a:off x="0" y="0"/>
                <a:ext cx="812800" cy="406400"/>
              </a:xfrm>
              <a:custGeom>
                <a:avLst/>
                <a:gdLst/>
                <a:ahLst/>
                <a:cxnLst/>
                <a:rect r="r" b="b" t="t" l="l"/>
                <a:pathLst>
                  <a:path h="406400" w="812800">
                    <a:moveTo>
                      <a:pt x="609600" y="0"/>
                    </a:moveTo>
                    <a:lnTo>
                      <a:pt x="0" y="0"/>
                    </a:lnTo>
                    <a:lnTo>
                      <a:pt x="0" y="406400"/>
                    </a:lnTo>
                    <a:lnTo>
                      <a:pt x="609600" y="406400"/>
                    </a:lnTo>
                    <a:lnTo>
                      <a:pt x="812800" y="203200"/>
                    </a:lnTo>
                    <a:lnTo>
                      <a:pt x="609600" y="0"/>
                    </a:lnTo>
                    <a:close/>
                  </a:path>
                </a:pathLst>
              </a:custGeom>
              <a:solidFill>
                <a:srgbClr val="4AAF48">
                  <a:alpha val="45882"/>
                </a:srgbClr>
              </a:solidFill>
            </p:spPr>
          </p:sp>
          <p:sp>
            <p:nvSpPr>
              <p:cNvPr name="TextBox 26" id="26"/>
              <p:cNvSpPr txBox="true"/>
              <p:nvPr/>
            </p:nvSpPr>
            <p:spPr>
              <a:xfrm>
                <a:off x="0" y="-171450"/>
                <a:ext cx="698500" cy="577850"/>
              </a:xfrm>
              <a:prstGeom prst="rect">
                <a:avLst/>
              </a:prstGeom>
            </p:spPr>
            <p:txBody>
              <a:bodyPr anchor="ctr" rtlCol="false" tIns="50800" lIns="50800" bIns="50800" rIns="50800"/>
              <a:lstStyle/>
              <a:p>
                <a:pPr algn="ctr">
                  <a:lnSpc>
                    <a:spcPts val="6299"/>
                  </a:lnSpc>
                </a:pPr>
              </a:p>
            </p:txBody>
          </p:sp>
        </p:grpSp>
        <p:grpSp>
          <p:nvGrpSpPr>
            <p:cNvPr name="Group 27" id="27"/>
            <p:cNvGrpSpPr/>
            <p:nvPr/>
          </p:nvGrpSpPr>
          <p:grpSpPr>
            <a:xfrm rot="0">
              <a:off x="9689626" y="8293071"/>
              <a:ext cx="4093942" cy="2046971"/>
              <a:chOff x="0" y="0"/>
              <a:chExt cx="812800" cy="406400"/>
            </a:xfrm>
          </p:grpSpPr>
          <p:sp>
            <p:nvSpPr>
              <p:cNvPr name="Freeform 28" id="28"/>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4AAF48">
                  <a:alpha val="60392"/>
                </a:srgbClr>
              </a:solidFill>
            </p:spPr>
          </p:sp>
          <p:sp>
            <p:nvSpPr>
              <p:cNvPr name="TextBox 29" id="29"/>
              <p:cNvSpPr txBox="true"/>
              <p:nvPr/>
            </p:nvSpPr>
            <p:spPr>
              <a:xfrm>
                <a:off x="0" y="-171450"/>
                <a:ext cx="812800" cy="577850"/>
              </a:xfrm>
              <a:prstGeom prst="rect">
                <a:avLst/>
              </a:prstGeom>
            </p:spPr>
            <p:txBody>
              <a:bodyPr anchor="ctr" rtlCol="false" tIns="50800" lIns="50800" bIns="50800" rIns="50800"/>
              <a:lstStyle/>
              <a:p>
                <a:pPr algn="ctr">
                  <a:lnSpc>
                    <a:spcPts val="6299"/>
                  </a:lnSpc>
                </a:pPr>
              </a:p>
            </p:txBody>
          </p:sp>
        </p:grpSp>
        <p:grpSp>
          <p:nvGrpSpPr>
            <p:cNvPr name="Group 30" id="30"/>
            <p:cNvGrpSpPr/>
            <p:nvPr/>
          </p:nvGrpSpPr>
          <p:grpSpPr>
            <a:xfrm rot="0">
              <a:off x="21293" y="11124734"/>
              <a:ext cx="4051355" cy="3497259"/>
              <a:chOff x="0" y="0"/>
              <a:chExt cx="635000" cy="548152"/>
            </a:xfrm>
          </p:grpSpPr>
          <p:sp>
            <p:nvSpPr>
              <p:cNvPr name="Freeform 31" id="31"/>
              <p:cNvSpPr/>
              <p:nvPr/>
            </p:nvSpPr>
            <p:spPr>
              <a:xfrm flipH="false" flipV="false" rot="0">
                <a:off x="0" y="0"/>
                <a:ext cx="635000" cy="548152"/>
              </a:xfrm>
              <a:custGeom>
                <a:avLst/>
                <a:gdLst/>
                <a:ahLst/>
                <a:cxnLst/>
                <a:rect r="r" b="b" t="t" l="l"/>
                <a:pathLst>
                  <a:path h="548152" w="635000">
                    <a:moveTo>
                      <a:pt x="635000" y="0"/>
                    </a:moveTo>
                    <a:lnTo>
                      <a:pt x="635000" y="433852"/>
                    </a:lnTo>
                    <a:lnTo>
                      <a:pt x="317500" y="548152"/>
                    </a:lnTo>
                    <a:lnTo>
                      <a:pt x="0" y="433852"/>
                    </a:lnTo>
                    <a:lnTo>
                      <a:pt x="0" y="0"/>
                    </a:lnTo>
                    <a:lnTo>
                      <a:pt x="635000" y="0"/>
                    </a:lnTo>
                    <a:close/>
                  </a:path>
                </a:pathLst>
              </a:custGeom>
              <a:solidFill>
                <a:srgbClr val="4AAF48">
                  <a:alpha val="50980"/>
                </a:srgbClr>
              </a:solidFill>
            </p:spPr>
          </p:sp>
          <p:sp>
            <p:nvSpPr>
              <p:cNvPr name="TextBox 32" id="32"/>
              <p:cNvSpPr txBox="true"/>
              <p:nvPr/>
            </p:nvSpPr>
            <p:spPr>
              <a:xfrm>
                <a:off x="0" y="-171450"/>
                <a:ext cx="635000" cy="605302"/>
              </a:xfrm>
              <a:prstGeom prst="rect">
                <a:avLst/>
              </a:prstGeom>
            </p:spPr>
            <p:txBody>
              <a:bodyPr anchor="ctr" rtlCol="false" tIns="50800" lIns="50800" bIns="50800" rIns="50800"/>
              <a:lstStyle/>
              <a:p>
                <a:pPr algn="ctr">
                  <a:lnSpc>
                    <a:spcPts val="6299"/>
                  </a:lnSpc>
                </a:pPr>
              </a:p>
            </p:txBody>
          </p:sp>
        </p:grpSp>
        <p:grpSp>
          <p:nvGrpSpPr>
            <p:cNvPr name="Group 33" id="33"/>
            <p:cNvGrpSpPr/>
            <p:nvPr/>
          </p:nvGrpSpPr>
          <p:grpSpPr>
            <a:xfrm rot="0">
              <a:off x="4566823" y="11140739"/>
              <a:ext cx="5185735" cy="3234043"/>
              <a:chOff x="0" y="0"/>
              <a:chExt cx="812800" cy="506896"/>
            </a:xfrm>
          </p:grpSpPr>
          <p:sp>
            <p:nvSpPr>
              <p:cNvPr name="Freeform 34" id="34"/>
              <p:cNvSpPr/>
              <p:nvPr/>
            </p:nvSpPr>
            <p:spPr>
              <a:xfrm flipH="false" flipV="false" rot="0">
                <a:off x="0" y="0"/>
                <a:ext cx="812800" cy="506896"/>
              </a:xfrm>
              <a:custGeom>
                <a:avLst/>
                <a:gdLst/>
                <a:ahLst/>
                <a:cxnLst/>
                <a:rect r="r" b="b" t="t" l="l"/>
                <a:pathLst>
                  <a:path h="506896" w="812800">
                    <a:moveTo>
                      <a:pt x="203200" y="0"/>
                    </a:moveTo>
                    <a:lnTo>
                      <a:pt x="812800" y="0"/>
                    </a:lnTo>
                    <a:lnTo>
                      <a:pt x="609600" y="506896"/>
                    </a:lnTo>
                    <a:lnTo>
                      <a:pt x="0" y="506896"/>
                    </a:lnTo>
                    <a:lnTo>
                      <a:pt x="203200" y="0"/>
                    </a:lnTo>
                    <a:close/>
                  </a:path>
                </a:pathLst>
              </a:custGeom>
              <a:solidFill>
                <a:srgbClr val="4AAF48">
                  <a:alpha val="32549"/>
                </a:srgbClr>
              </a:solidFill>
            </p:spPr>
          </p:sp>
          <p:sp>
            <p:nvSpPr>
              <p:cNvPr name="TextBox 35" id="35"/>
              <p:cNvSpPr txBox="true"/>
              <p:nvPr/>
            </p:nvSpPr>
            <p:spPr>
              <a:xfrm>
                <a:off x="101600" y="-171450"/>
                <a:ext cx="609600" cy="678346"/>
              </a:xfrm>
              <a:prstGeom prst="rect">
                <a:avLst/>
              </a:prstGeom>
            </p:spPr>
            <p:txBody>
              <a:bodyPr anchor="ctr" rtlCol="false" tIns="50800" lIns="50800" bIns="50800" rIns="50800"/>
              <a:lstStyle/>
              <a:p>
                <a:pPr algn="ctr">
                  <a:lnSpc>
                    <a:spcPts val="6299"/>
                  </a:lnSpc>
                </a:pPr>
              </a:p>
            </p:txBody>
          </p:sp>
        </p:grpSp>
        <p:grpSp>
          <p:nvGrpSpPr>
            <p:cNvPr name="Group 36" id="36"/>
            <p:cNvGrpSpPr/>
            <p:nvPr/>
          </p:nvGrpSpPr>
          <p:grpSpPr>
            <a:xfrm rot="0">
              <a:off x="10111573" y="11124734"/>
              <a:ext cx="3250049" cy="3250049"/>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652780" y="0"/>
                    </a:moveTo>
                    <a:lnTo>
                      <a:pt x="160020" y="0"/>
                    </a:lnTo>
                    <a:lnTo>
                      <a:pt x="0" y="160020"/>
                    </a:lnTo>
                    <a:lnTo>
                      <a:pt x="0" y="652780"/>
                    </a:lnTo>
                    <a:lnTo>
                      <a:pt x="160020" y="812800"/>
                    </a:lnTo>
                    <a:lnTo>
                      <a:pt x="652780" y="812800"/>
                    </a:lnTo>
                    <a:lnTo>
                      <a:pt x="812800" y="652780"/>
                    </a:lnTo>
                    <a:lnTo>
                      <a:pt x="812800" y="160020"/>
                    </a:lnTo>
                    <a:lnTo>
                      <a:pt x="652780" y="0"/>
                    </a:lnTo>
                    <a:close/>
                  </a:path>
                </a:pathLst>
              </a:custGeom>
              <a:solidFill>
                <a:srgbClr val="4AAF48">
                  <a:alpha val="41176"/>
                </a:srgbClr>
              </a:solidFill>
            </p:spPr>
          </p:sp>
          <p:sp>
            <p:nvSpPr>
              <p:cNvPr name="TextBox 38" id="38"/>
              <p:cNvSpPr txBox="true"/>
              <p:nvPr/>
            </p:nvSpPr>
            <p:spPr>
              <a:xfrm>
                <a:off x="63500" y="-107950"/>
                <a:ext cx="685800" cy="857250"/>
              </a:xfrm>
              <a:prstGeom prst="rect">
                <a:avLst/>
              </a:prstGeom>
            </p:spPr>
            <p:txBody>
              <a:bodyPr anchor="ctr" rtlCol="false" tIns="50800" lIns="50800" bIns="50800" rIns="50800"/>
              <a:lstStyle/>
              <a:p>
                <a:pPr algn="ctr">
                  <a:lnSpc>
                    <a:spcPts val="6299"/>
                  </a:lnSpc>
                </a:pPr>
              </a:p>
            </p:txBody>
          </p:sp>
        </p:grpSp>
      </p:grpSp>
      <p:sp>
        <p:nvSpPr>
          <p:cNvPr name="Freeform 39" id="39"/>
          <p:cNvSpPr/>
          <p:nvPr/>
        </p:nvSpPr>
        <p:spPr>
          <a:xfrm flipH="false" flipV="false" rot="0">
            <a:off x="14753788" y="5679905"/>
            <a:ext cx="2704088" cy="2025743"/>
          </a:xfrm>
          <a:custGeom>
            <a:avLst/>
            <a:gdLst/>
            <a:ahLst/>
            <a:cxnLst/>
            <a:rect r="r" b="b" t="t" l="l"/>
            <a:pathLst>
              <a:path h="2025743" w="2704088">
                <a:moveTo>
                  <a:pt x="0" y="0"/>
                </a:moveTo>
                <a:lnTo>
                  <a:pt x="2704088" y="0"/>
                </a:lnTo>
                <a:lnTo>
                  <a:pt x="2704088" y="2025743"/>
                </a:lnTo>
                <a:lnTo>
                  <a:pt x="0" y="2025743"/>
                </a:lnTo>
                <a:lnTo>
                  <a:pt x="0" y="0"/>
                </a:lnTo>
                <a:close/>
              </a:path>
            </a:pathLst>
          </a:custGeom>
          <a:blipFill>
            <a:blip r:embed="rId2"/>
            <a:stretch>
              <a:fillRect l="0" t="0" r="0" b="0"/>
            </a:stretch>
          </a:blipFill>
        </p:spPr>
      </p:sp>
      <p:sp>
        <p:nvSpPr>
          <p:cNvPr name="TextBox 40" id="40"/>
          <p:cNvSpPr txBox="true"/>
          <p:nvPr/>
        </p:nvSpPr>
        <p:spPr>
          <a:xfrm rot="0">
            <a:off x="1844288" y="1256345"/>
            <a:ext cx="3693959"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Cash Flows</a:t>
            </a:r>
          </a:p>
        </p:txBody>
      </p:sp>
      <p:sp>
        <p:nvSpPr>
          <p:cNvPr name="Freeform 41" id="41"/>
          <p:cNvSpPr/>
          <p:nvPr/>
        </p:nvSpPr>
        <p:spPr>
          <a:xfrm flipH="false" flipV="false" rot="0">
            <a:off x="1844288" y="2294629"/>
            <a:ext cx="12794322" cy="5411019"/>
          </a:xfrm>
          <a:custGeom>
            <a:avLst/>
            <a:gdLst/>
            <a:ahLst/>
            <a:cxnLst/>
            <a:rect r="r" b="b" t="t" l="l"/>
            <a:pathLst>
              <a:path h="5411019" w="12794322">
                <a:moveTo>
                  <a:pt x="0" y="0"/>
                </a:moveTo>
                <a:lnTo>
                  <a:pt x="12794322" y="0"/>
                </a:lnTo>
                <a:lnTo>
                  <a:pt x="12794322" y="5411019"/>
                </a:lnTo>
                <a:lnTo>
                  <a:pt x="0" y="5411019"/>
                </a:lnTo>
                <a:lnTo>
                  <a:pt x="0" y="0"/>
                </a:lnTo>
                <a:close/>
              </a:path>
            </a:pathLst>
          </a:custGeom>
          <a:blipFill>
            <a:blip r:embed="rId3"/>
            <a:stretch>
              <a:fillRect l="0" t="-3860" r="0" b="0"/>
            </a:stretch>
          </a:blipFill>
        </p:spPr>
      </p:sp>
      <p:sp>
        <p:nvSpPr>
          <p:cNvPr name="AutoShape 42" id="42"/>
          <p:cNvSpPr/>
          <p:nvPr/>
        </p:nvSpPr>
        <p:spPr>
          <a:xfrm rot="-10800000">
            <a:off x="0" y="-477512"/>
            <a:ext cx="668940" cy="10764512"/>
          </a:xfrm>
          <a:prstGeom prst="rect">
            <a:avLst/>
          </a:prstGeom>
          <a:gradFill rotWithShape="true">
            <a:gsLst>
              <a:gs pos="0">
                <a:srgbClr val="0097B2">
                  <a:alpha val="100000"/>
                </a:srgbClr>
              </a:gs>
              <a:gs pos="100000">
                <a:srgbClr val="7ED957">
                  <a:alpha val="100000"/>
                </a:srgbClr>
              </a:gs>
            </a:gsLst>
            <a:path path="circle">
              <a:fillToRect l="0" r="100000" t="0" b="100000"/>
            </a:path>
            <a:tileRect r="0" l="-100000" b="0" t="-100000"/>
          </a:gradFill>
        </p:spPr>
      </p:sp>
      <p:sp>
        <p:nvSpPr>
          <p:cNvPr name="AutoShape 43" id="43"/>
          <p:cNvSpPr/>
          <p:nvPr/>
        </p:nvSpPr>
        <p:spPr>
          <a:xfrm rot="0">
            <a:off x="668940" y="9611747"/>
            <a:ext cx="17876189" cy="675253"/>
          </a:xfrm>
          <a:prstGeom prst="rect">
            <a:avLst/>
          </a:prstGeom>
          <a:gradFill rotWithShape="true">
            <a:gsLst>
              <a:gs pos="0">
                <a:srgbClr val="0097B2">
                  <a:alpha val="100000"/>
                </a:srgbClr>
              </a:gs>
              <a:gs pos="100000">
                <a:srgbClr val="7ED957">
                  <a:alpha val="100000"/>
                </a:srgbClr>
              </a:gs>
            </a:gsLst>
            <a:lin ang="0"/>
          </a:grad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AutoShape 2" id="2"/>
          <p:cNvSpPr/>
          <p:nvPr/>
        </p:nvSpPr>
        <p:spPr>
          <a:xfrm rot="0">
            <a:off x="0" y="9611747"/>
            <a:ext cx="18288000" cy="675253"/>
          </a:xfrm>
          <a:prstGeom prst="rect">
            <a:avLst/>
          </a:prstGeom>
          <a:solidFill>
            <a:srgbClr val="4AAF48"/>
          </a:solidFill>
        </p:spPr>
      </p:sp>
      <p:sp>
        <p:nvSpPr>
          <p:cNvPr name="Freeform 3" id="3"/>
          <p:cNvSpPr/>
          <p:nvPr/>
        </p:nvSpPr>
        <p:spPr>
          <a:xfrm flipH="false" flipV="false" rot="0">
            <a:off x="9588448" y="1905600"/>
            <a:ext cx="4436216" cy="2137300"/>
          </a:xfrm>
          <a:custGeom>
            <a:avLst/>
            <a:gdLst/>
            <a:ahLst/>
            <a:cxnLst/>
            <a:rect r="r" b="b" t="t" l="l"/>
            <a:pathLst>
              <a:path h="2137300" w="4436216">
                <a:moveTo>
                  <a:pt x="0" y="0"/>
                </a:moveTo>
                <a:lnTo>
                  <a:pt x="4436216" y="0"/>
                </a:lnTo>
                <a:lnTo>
                  <a:pt x="4436216" y="2137300"/>
                </a:lnTo>
                <a:lnTo>
                  <a:pt x="0" y="2137300"/>
                </a:lnTo>
                <a:lnTo>
                  <a:pt x="0" y="0"/>
                </a:lnTo>
                <a:close/>
              </a:path>
            </a:pathLst>
          </a:custGeom>
          <a:blipFill>
            <a:blip r:embed="rId2"/>
            <a:stretch>
              <a:fillRect l="0" t="-12030" r="-11754" b="-20518"/>
            </a:stretch>
          </a:blipFill>
        </p:spPr>
      </p:sp>
      <p:sp>
        <p:nvSpPr>
          <p:cNvPr name="Freeform 4" id="4"/>
          <p:cNvSpPr/>
          <p:nvPr/>
        </p:nvSpPr>
        <p:spPr>
          <a:xfrm flipH="false" flipV="false" rot="0">
            <a:off x="15430084" y="5523866"/>
            <a:ext cx="2857916" cy="4114800"/>
          </a:xfrm>
          <a:custGeom>
            <a:avLst/>
            <a:gdLst/>
            <a:ahLst/>
            <a:cxnLst/>
            <a:rect r="r" b="b" t="t" l="l"/>
            <a:pathLst>
              <a:path h="4114800" w="2857916">
                <a:moveTo>
                  <a:pt x="0" y="0"/>
                </a:moveTo>
                <a:lnTo>
                  <a:pt x="2857916" y="0"/>
                </a:lnTo>
                <a:lnTo>
                  <a:pt x="285791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3524092" y="0"/>
            <a:ext cx="15429272" cy="1417035"/>
            <a:chOff x="0" y="0"/>
            <a:chExt cx="4063676" cy="373211"/>
          </a:xfrm>
        </p:grpSpPr>
        <p:sp>
          <p:nvSpPr>
            <p:cNvPr name="Freeform 6" id="6"/>
            <p:cNvSpPr/>
            <p:nvPr/>
          </p:nvSpPr>
          <p:spPr>
            <a:xfrm flipH="false" flipV="false" rot="0">
              <a:off x="0" y="0"/>
              <a:ext cx="4063676" cy="373211"/>
            </a:xfrm>
            <a:custGeom>
              <a:avLst/>
              <a:gdLst/>
              <a:ahLst/>
              <a:cxnLst/>
              <a:rect r="r" b="b" t="t" l="l"/>
              <a:pathLst>
                <a:path h="373211" w="4063676">
                  <a:moveTo>
                    <a:pt x="0" y="0"/>
                  </a:moveTo>
                  <a:lnTo>
                    <a:pt x="4063676" y="0"/>
                  </a:lnTo>
                  <a:lnTo>
                    <a:pt x="4063676" y="373211"/>
                  </a:lnTo>
                  <a:lnTo>
                    <a:pt x="0" y="373211"/>
                  </a:lnTo>
                  <a:close/>
                </a:path>
              </a:pathLst>
            </a:custGeom>
            <a:solidFill>
              <a:srgbClr val="4AAF48"/>
            </a:solidFill>
          </p:spPr>
        </p:sp>
        <p:sp>
          <p:nvSpPr>
            <p:cNvPr name="TextBox 7" id="7"/>
            <p:cNvSpPr txBox="true"/>
            <p:nvPr/>
          </p:nvSpPr>
          <p:spPr>
            <a:xfrm>
              <a:off x="0" y="-47625"/>
              <a:ext cx="4063676" cy="420836"/>
            </a:xfrm>
            <a:prstGeom prst="rect">
              <a:avLst/>
            </a:prstGeom>
          </p:spPr>
          <p:txBody>
            <a:bodyPr anchor="ctr" rtlCol="false" tIns="50800" lIns="50800" bIns="50800" rIns="50800"/>
            <a:lstStyle/>
            <a:p>
              <a:pPr algn="ctr">
                <a:lnSpc>
                  <a:spcPts val="3080"/>
                </a:lnSpc>
              </a:pPr>
            </a:p>
          </p:txBody>
        </p:sp>
      </p:grpSp>
      <p:sp>
        <p:nvSpPr>
          <p:cNvPr name="Freeform 8" id="8"/>
          <p:cNvSpPr/>
          <p:nvPr/>
        </p:nvSpPr>
        <p:spPr>
          <a:xfrm flipH="false" flipV="false" rot="0">
            <a:off x="-710443" y="4042900"/>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4263336" y="1905600"/>
            <a:ext cx="4415237" cy="2137300"/>
          </a:xfrm>
          <a:custGeom>
            <a:avLst/>
            <a:gdLst/>
            <a:ahLst/>
            <a:cxnLst/>
            <a:rect r="r" b="b" t="t" l="l"/>
            <a:pathLst>
              <a:path h="2137300" w="4415237">
                <a:moveTo>
                  <a:pt x="0" y="0"/>
                </a:moveTo>
                <a:lnTo>
                  <a:pt x="4415237" y="0"/>
                </a:lnTo>
                <a:lnTo>
                  <a:pt x="4415237" y="2137300"/>
                </a:lnTo>
                <a:lnTo>
                  <a:pt x="0" y="2137300"/>
                </a:lnTo>
                <a:lnTo>
                  <a:pt x="0" y="0"/>
                </a:lnTo>
                <a:close/>
              </a:path>
            </a:pathLst>
          </a:custGeom>
          <a:blipFill>
            <a:blip r:embed="rId7"/>
            <a:stretch>
              <a:fillRect l="0" t="-9022" r="0" b="-9022"/>
            </a:stretch>
          </a:blipFill>
        </p:spPr>
      </p:sp>
      <p:sp>
        <p:nvSpPr>
          <p:cNvPr name="Freeform 10" id="10"/>
          <p:cNvSpPr/>
          <p:nvPr/>
        </p:nvSpPr>
        <p:spPr>
          <a:xfrm flipH="false" flipV="false" rot="-3486637">
            <a:off x="-2707991" y="6249409"/>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4773214">
            <a:off x="15239504" y="-844999"/>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259852">
            <a:off x="17047252" y="1519515"/>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5">
              <a:alphaModFix amt="50000"/>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320809" y="8084406"/>
            <a:ext cx="1220424" cy="1757154"/>
          </a:xfrm>
          <a:custGeom>
            <a:avLst/>
            <a:gdLst/>
            <a:ahLst/>
            <a:cxnLst/>
            <a:rect r="r" b="b" t="t" l="l"/>
            <a:pathLst>
              <a:path h="1757154" w="1220424">
                <a:moveTo>
                  <a:pt x="0" y="0"/>
                </a:moveTo>
                <a:lnTo>
                  <a:pt x="1220424" y="0"/>
                </a:lnTo>
                <a:lnTo>
                  <a:pt x="1220424" y="1757155"/>
                </a:lnTo>
                <a:lnTo>
                  <a:pt x="0" y="175715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4" id="14"/>
          <p:cNvGrpSpPr/>
          <p:nvPr/>
        </p:nvGrpSpPr>
        <p:grpSpPr>
          <a:xfrm rot="0">
            <a:off x="4116977" y="-88166"/>
            <a:ext cx="47625" cy="10463331"/>
            <a:chOff x="0" y="0"/>
            <a:chExt cx="12543" cy="2755775"/>
          </a:xfrm>
        </p:grpSpPr>
        <p:sp>
          <p:nvSpPr>
            <p:cNvPr name="Freeform 15" id="15"/>
            <p:cNvSpPr/>
            <p:nvPr/>
          </p:nvSpPr>
          <p:spPr>
            <a:xfrm flipH="false" flipV="false" rot="0">
              <a:off x="0" y="0"/>
              <a:ext cx="12543" cy="2755775"/>
            </a:xfrm>
            <a:custGeom>
              <a:avLst/>
              <a:gdLst/>
              <a:ahLst/>
              <a:cxnLst/>
              <a:rect r="r" b="b" t="t" l="l"/>
              <a:pathLst>
                <a:path h="2755775" w="12543">
                  <a:moveTo>
                    <a:pt x="0" y="0"/>
                  </a:moveTo>
                  <a:lnTo>
                    <a:pt x="12543" y="0"/>
                  </a:lnTo>
                  <a:lnTo>
                    <a:pt x="12543" y="2755775"/>
                  </a:lnTo>
                  <a:lnTo>
                    <a:pt x="0" y="2755775"/>
                  </a:lnTo>
                  <a:close/>
                </a:path>
              </a:pathLst>
            </a:custGeom>
            <a:solidFill>
              <a:srgbClr val="4AAF48"/>
            </a:solidFill>
          </p:spPr>
        </p:sp>
        <p:sp>
          <p:nvSpPr>
            <p:cNvPr name="TextBox 16" id="16"/>
            <p:cNvSpPr txBox="true"/>
            <p:nvPr/>
          </p:nvSpPr>
          <p:spPr>
            <a:xfrm>
              <a:off x="0" y="-47625"/>
              <a:ext cx="12543" cy="2803400"/>
            </a:xfrm>
            <a:prstGeom prst="rect">
              <a:avLst/>
            </a:prstGeom>
          </p:spPr>
          <p:txBody>
            <a:bodyPr anchor="ctr" rtlCol="false" tIns="50800" lIns="50800" bIns="50800" rIns="50800"/>
            <a:lstStyle/>
            <a:p>
              <a:pPr algn="ctr">
                <a:lnSpc>
                  <a:spcPts val="3080"/>
                </a:lnSpc>
              </a:pPr>
            </a:p>
          </p:txBody>
        </p:sp>
      </p:grpSp>
      <p:sp>
        <p:nvSpPr>
          <p:cNvPr name="Freeform 17" id="17"/>
          <p:cNvSpPr/>
          <p:nvPr/>
        </p:nvSpPr>
        <p:spPr>
          <a:xfrm flipH="false" flipV="false" rot="0">
            <a:off x="1287106" y="6772057"/>
            <a:ext cx="2807201" cy="3069504"/>
          </a:xfrm>
          <a:custGeom>
            <a:avLst/>
            <a:gdLst/>
            <a:ahLst/>
            <a:cxnLst/>
            <a:rect r="r" b="b" t="t" l="l"/>
            <a:pathLst>
              <a:path h="3069504" w="2807201">
                <a:moveTo>
                  <a:pt x="0" y="0"/>
                </a:moveTo>
                <a:lnTo>
                  <a:pt x="2807201" y="0"/>
                </a:lnTo>
                <a:lnTo>
                  <a:pt x="2807201" y="3069504"/>
                </a:lnTo>
                <a:lnTo>
                  <a:pt x="0" y="306950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8" id="18"/>
          <p:cNvSpPr txBox="true"/>
          <p:nvPr/>
        </p:nvSpPr>
        <p:spPr>
          <a:xfrm rot="0">
            <a:off x="4302648" y="4175019"/>
            <a:ext cx="4375925" cy="704850"/>
          </a:xfrm>
          <a:prstGeom prst="rect">
            <a:avLst/>
          </a:prstGeom>
        </p:spPr>
        <p:txBody>
          <a:bodyPr anchor="t" rtlCol="false" tIns="0" lIns="0" bIns="0" rIns="0">
            <a:spAutoFit/>
          </a:bodyPr>
          <a:lstStyle/>
          <a:p>
            <a:pPr algn="l">
              <a:lnSpc>
                <a:spcPts val="4800"/>
              </a:lnSpc>
            </a:pPr>
            <a:r>
              <a:rPr lang="en-US" sz="4000">
                <a:solidFill>
                  <a:srgbClr val="4AAF48"/>
                </a:solidFill>
                <a:latin typeface="Futura Ultra-Bold"/>
                <a:ea typeface="Futura Ultra-Bold"/>
                <a:cs typeface="Futura Ultra-Bold"/>
                <a:sym typeface="Futura Ultra-Bold"/>
              </a:rPr>
              <a:t>Polytunnels</a:t>
            </a:r>
          </a:p>
        </p:txBody>
      </p:sp>
      <p:sp>
        <p:nvSpPr>
          <p:cNvPr name="TextBox 19" id="19"/>
          <p:cNvSpPr txBox="true"/>
          <p:nvPr/>
        </p:nvSpPr>
        <p:spPr>
          <a:xfrm rot="0">
            <a:off x="9588448" y="4175019"/>
            <a:ext cx="4436216" cy="704850"/>
          </a:xfrm>
          <a:prstGeom prst="rect">
            <a:avLst/>
          </a:prstGeom>
        </p:spPr>
        <p:txBody>
          <a:bodyPr anchor="t" rtlCol="false" tIns="0" lIns="0" bIns="0" rIns="0">
            <a:spAutoFit/>
          </a:bodyPr>
          <a:lstStyle/>
          <a:p>
            <a:pPr algn="l">
              <a:lnSpc>
                <a:spcPts val="4800"/>
              </a:lnSpc>
            </a:pPr>
            <a:r>
              <a:rPr lang="en-US" sz="4000">
                <a:solidFill>
                  <a:srgbClr val="4AAF48"/>
                </a:solidFill>
                <a:latin typeface="Futura Ultra-Bold"/>
                <a:ea typeface="Futura Ultra-Bold"/>
                <a:cs typeface="Futura Ultra-Bold"/>
                <a:sym typeface="Futura Ultra-Bold"/>
              </a:rPr>
              <a:t>Vertical Farming</a:t>
            </a:r>
          </a:p>
        </p:txBody>
      </p:sp>
      <p:sp>
        <p:nvSpPr>
          <p:cNvPr name="TextBox 20" id="20"/>
          <p:cNvSpPr txBox="true"/>
          <p:nvPr/>
        </p:nvSpPr>
        <p:spPr>
          <a:xfrm rot="0">
            <a:off x="4302648" y="5031205"/>
            <a:ext cx="4375925" cy="38061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Futura"/>
                <a:ea typeface="Futura"/>
                <a:cs typeface="Futura"/>
                <a:sym typeface="Futura"/>
              </a:rPr>
              <a:t>Year 1 to 10: Yield growth, revenue increase, and cumulative cash flow.</a:t>
            </a:r>
          </a:p>
          <a:p>
            <a:pPr algn="l">
              <a:lnSpc>
                <a:spcPts val="3359"/>
              </a:lnSpc>
            </a:pPr>
          </a:p>
          <a:p>
            <a:pPr algn="l" marL="518160" indent="-259080" lvl="1">
              <a:lnSpc>
                <a:spcPts val="3359"/>
              </a:lnSpc>
              <a:buFont typeface="Arial"/>
              <a:buChar char="•"/>
            </a:pPr>
            <a:r>
              <a:rPr lang="en-US" sz="2400">
                <a:solidFill>
                  <a:srgbClr val="000000"/>
                </a:solidFill>
                <a:latin typeface="Futura"/>
                <a:ea typeface="Futura"/>
                <a:cs typeface="Futura"/>
                <a:sym typeface="Futura"/>
              </a:rPr>
              <a:t>Break-even: Achieved within 2-3 years.</a:t>
            </a:r>
          </a:p>
          <a:p>
            <a:pPr algn="l">
              <a:lnSpc>
                <a:spcPts val="3359"/>
              </a:lnSpc>
            </a:pPr>
          </a:p>
          <a:p>
            <a:pPr algn="l" marL="518160" indent="-259080" lvl="1">
              <a:lnSpc>
                <a:spcPts val="3359"/>
              </a:lnSpc>
              <a:buFont typeface="Arial"/>
              <a:buChar char="•"/>
            </a:pPr>
            <a:r>
              <a:rPr lang="en-US" sz="2400">
                <a:solidFill>
                  <a:srgbClr val="000000"/>
                </a:solidFill>
                <a:latin typeface="Futura"/>
                <a:ea typeface="Futura"/>
                <a:cs typeface="Futura"/>
                <a:sym typeface="Futura"/>
              </a:rPr>
              <a:t>Total 10-Year Cumulative Cash Flow: £357,307.</a:t>
            </a:r>
          </a:p>
        </p:txBody>
      </p:sp>
      <p:sp>
        <p:nvSpPr>
          <p:cNvPr name="TextBox 21" id="21"/>
          <p:cNvSpPr txBox="true"/>
          <p:nvPr/>
        </p:nvSpPr>
        <p:spPr>
          <a:xfrm rot="0">
            <a:off x="9588448" y="5031205"/>
            <a:ext cx="4436216" cy="3806190"/>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000000"/>
                </a:solidFill>
                <a:latin typeface="Futura"/>
                <a:ea typeface="Futura"/>
                <a:cs typeface="Futura"/>
                <a:sym typeface="Futura"/>
              </a:rPr>
              <a:t>Year 1 to 10: Higher initial costs but significant yield and revenue growth.</a:t>
            </a:r>
          </a:p>
          <a:p>
            <a:pPr algn="l">
              <a:lnSpc>
                <a:spcPts val="3359"/>
              </a:lnSpc>
            </a:pPr>
          </a:p>
          <a:p>
            <a:pPr algn="l" marL="518160" indent="-259080" lvl="1">
              <a:lnSpc>
                <a:spcPts val="3359"/>
              </a:lnSpc>
              <a:buFont typeface="Arial"/>
              <a:buChar char="•"/>
            </a:pPr>
            <a:r>
              <a:rPr lang="en-US" sz="2400">
                <a:solidFill>
                  <a:srgbClr val="000000"/>
                </a:solidFill>
                <a:latin typeface="Futura"/>
                <a:ea typeface="Futura"/>
                <a:cs typeface="Futura"/>
                <a:sym typeface="Futura"/>
              </a:rPr>
              <a:t>Break-even: Achieved by Year 9.</a:t>
            </a:r>
          </a:p>
          <a:p>
            <a:pPr algn="l">
              <a:lnSpc>
                <a:spcPts val="3359"/>
              </a:lnSpc>
            </a:pPr>
          </a:p>
          <a:p>
            <a:pPr algn="l" marL="518160" indent="-259080" lvl="1">
              <a:lnSpc>
                <a:spcPts val="3359"/>
              </a:lnSpc>
              <a:buFont typeface="Arial"/>
              <a:buChar char="•"/>
            </a:pPr>
            <a:r>
              <a:rPr lang="en-US" sz="2400">
                <a:solidFill>
                  <a:srgbClr val="000000"/>
                </a:solidFill>
                <a:latin typeface="Futura"/>
                <a:ea typeface="Futura"/>
                <a:cs typeface="Futura"/>
                <a:sym typeface="Futura"/>
              </a:rPr>
              <a:t>Total 10-Year Cumulative Cash Flow: £606,221.</a:t>
            </a:r>
          </a:p>
        </p:txBody>
      </p:sp>
      <p:sp>
        <p:nvSpPr>
          <p:cNvPr name="TextBox 22" id="22"/>
          <p:cNvSpPr txBox="true"/>
          <p:nvPr/>
        </p:nvSpPr>
        <p:spPr>
          <a:xfrm rot="0">
            <a:off x="4302648" y="353025"/>
            <a:ext cx="5550745" cy="781050"/>
          </a:xfrm>
          <a:prstGeom prst="rect">
            <a:avLst/>
          </a:prstGeom>
        </p:spPr>
        <p:txBody>
          <a:bodyPr anchor="t" rtlCol="false" tIns="0" lIns="0" bIns="0" rIns="0">
            <a:spAutoFit/>
          </a:bodyPr>
          <a:lstStyle/>
          <a:p>
            <a:pPr algn="l">
              <a:lnSpc>
                <a:spcPts val="5400"/>
              </a:lnSpc>
            </a:pPr>
            <a:r>
              <a:rPr lang="en-US" sz="4500">
                <a:solidFill>
                  <a:srgbClr val="FFFFFF"/>
                </a:solidFill>
                <a:latin typeface="Futura Ultra-Bold"/>
                <a:ea typeface="Futura Ultra-Bold"/>
                <a:cs typeface="Futura Ultra-Bold"/>
                <a:sym typeface="Futura Ultra-Bold"/>
              </a:rPr>
              <a:t>Economic Viability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grpSp>
        <p:nvGrpSpPr>
          <p:cNvPr name="Group 2" id="2"/>
          <p:cNvGrpSpPr/>
          <p:nvPr/>
        </p:nvGrpSpPr>
        <p:grpSpPr>
          <a:xfrm rot="0">
            <a:off x="1858455" y="3436955"/>
            <a:ext cx="2629377" cy="2441298"/>
            <a:chOff x="0" y="0"/>
            <a:chExt cx="693005" cy="643434"/>
          </a:xfrm>
        </p:grpSpPr>
        <p:sp>
          <p:nvSpPr>
            <p:cNvPr name="Freeform 3" id="3"/>
            <p:cNvSpPr/>
            <p:nvPr/>
          </p:nvSpPr>
          <p:spPr>
            <a:xfrm flipH="false" flipV="false" rot="0">
              <a:off x="0" y="0"/>
              <a:ext cx="693005" cy="643434"/>
            </a:xfrm>
            <a:custGeom>
              <a:avLst/>
              <a:gdLst/>
              <a:ahLst/>
              <a:cxnLst/>
              <a:rect r="r" b="b" t="t" l="l"/>
              <a:pathLst>
                <a:path h="643434" w="693005">
                  <a:moveTo>
                    <a:pt x="150164" y="0"/>
                  </a:moveTo>
                  <a:lnTo>
                    <a:pt x="542841" y="0"/>
                  </a:lnTo>
                  <a:cubicBezTo>
                    <a:pt x="582667" y="0"/>
                    <a:pt x="620862" y="15821"/>
                    <a:pt x="649023" y="43982"/>
                  </a:cubicBezTo>
                  <a:cubicBezTo>
                    <a:pt x="677184" y="72143"/>
                    <a:pt x="693005" y="110338"/>
                    <a:pt x="693005" y="150164"/>
                  </a:cubicBezTo>
                  <a:lnTo>
                    <a:pt x="693005" y="493270"/>
                  </a:lnTo>
                  <a:cubicBezTo>
                    <a:pt x="693005" y="576204"/>
                    <a:pt x="625774" y="643434"/>
                    <a:pt x="542841" y="643434"/>
                  </a:cubicBezTo>
                  <a:lnTo>
                    <a:pt x="150164" y="643434"/>
                  </a:lnTo>
                  <a:cubicBezTo>
                    <a:pt x="110338" y="643434"/>
                    <a:pt x="72143" y="627614"/>
                    <a:pt x="43982" y="599452"/>
                  </a:cubicBezTo>
                  <a:cubicBezTo>
                    <a:pt x="15821" y="571291"/>
                    <a:pt x="0" y="533096"/>
                    <a:pt x="0" y="493270"/>
                  </a:cubicBezTo>
                  <a:lnTo>
                    <a:pt x="0" y="150164"/>
                  </a:lnTo>
                  <a:cubicBezTo>
                    <a:pt x="0" y="110338"/>
                    <a:pt x="15821" y="72143"/>
                    <a:pt x="43982" y="43982"/>
                  </a:cubicBezTo>
                  <a:cubicBezTo>
                    <a:pt x="72143" y="15821"/>
                    <a:pt x="110338" y="0"/>
                    <a:pt x="150164" y="0"/>
                  </a:cubicBezTo>
                  <a:close/>
                </a:path>
              </a:pathLst>
            </a:custGeom>
            <a:solidFill>
              <a:srgbClr val="292562"/>
            </a:solidFill>
          </p:spPr>
        </p:sp>
        <p:sp>
          <p:nvSpPr>
            <p:cNvPr name="TextBox 4" id="4"/>
            <p:cNvSpPr txBox="true"/>
            <p:nvPr/>
          </p:nvSpPr>
          <p:spPr>
            <a:xfrm>
              <a:off x="0" y="-85725"/>
              <a:ext cx="693005" cy="729159"/>
            </a:xfrm>
            <a:prstGeom prst="rect">
              <a:avLst/>
            </a:prstGeom>
          </p:spPr>
          <p:txBody>
            <a:bodyPr anchor="ctr" rtlCol="false" tIns="50800" lIns="50800" bIns="50800" rIns="50800"/>
            <a:lstStyle/>
            <a:p>
              <a:pPr algn="ctr">
                <a:lnSpc>
                  <a:spcPts val="3080"/>
                </a:lnSpc>
              </a:pPr>
              <a:r>
                <a:rPr lang="en-US" sz="2200">
                  <a:solidFill>
                    <a:srgbClr val="FFFFFF"/>
                  </a:solidFill>
                  <a:latin typeface="Futura Bold"/>
                  <a:ea typeface="Futura Bold"/>
                  <a:cs typeface="Futura Bold"/>
                  <a:sym typeface="Futura Bold"/>
                </a:rPr>
                <a:t>POOR CLIMATE CONTROL</a:t>
              </a:r>
            </a:p>
            <a:p>
              <a:pPr algn="ctr">
                <a:lnSpc>
                  <a:spcPts val="3080"/>
                </a:lnSpc>
              </a:pPr>
            </a:p>
          </p:txBody>
        </p:sp>
      </p:grpSp>
      <p:grpSp>
        <p:nvGrpSpPr>
          <p:cNvPr name="Group 5" id="5"/>
          <p:cNvGrpSpPr/>
          <p:nvPr/>
        </p:nvGrpSpPr>
        <p:grpSpPr>
          <a:xfrm rot="0">
            <a:off x="5206462" y="3436955"/>
            <a:ext cx="2629377" cy="2441298"/>
            <a:chOff x="0" y="0"/>
            <a:chExt cx="693005" cy="643434"/>
          </a:xfrm>
        </p:grpSpPr>
        <p:sp>
          <p:nvSpPr>
            <p:cNvPr name="Freeform 6" id="6"/>
            <p:cNvSpPr/>
            <p:nvPr/>
          </p:nvSpPr>
          <p:spPr>
            <a:xfrm flipH="false" flipV="false" rot="0">
              <a:off x="0" y="0"/>
              <a:ext cx="693005" cy="643434"/>
            </a:xfrm>
            <a:custGeom>
              <a:avLst/>
              <a:gdLst/>
              <a:ahLst/>
              <a:cxnLst/>
              <a:rect r="r" b="b" t="t" l="l"/>
              <a:pathLst>
                <a:path h="643434" w="693005">
                  <a:moveTo>
                    <a:pt x="150164" y="0"/>
                  </a:moveTo>
                  <a:lnTo>
                    <a:pt x="542841" y="0"/>
                  </a:lnTo>
                  <a:cubicBezTo>
                    <a:pt x="582667" y="0"/>
                    <a:pt x="620862" y="15821"/>
                    <a:pt x="649023" y="43982"/>
                  </a:cubicBezTo>
                  <a:cubicBezTo>
                    <a:pt x="677184" y="72143"/>
                    <a:pt x="693005" y="110338"/>
                    <a:pt x="693005" y="150164"/>
                  </a:cubicBezTo>
                  <a:lnTo>
                    <a:pt x="693005" y="493270"/>
                  </a:lnTo>
                  <a:cubicBezTo>
                    <a:pt x="693005" y="576204"/>
                    <a:pt x="625774" y="643434"/>
                    <a:pt x="542841" y="643434"/>
                  </a:cubicBezTo>
                  <a:lnTo>
                    <a:pt x="150164" y="643434"/>
                  </a:lnTo>
                  <a:cubicBezTo>
                    <a:pt x="110338" y="643434"/>
                    <a:pt x="72143" y="627614"/>
                    <a:pt x="43982" y="599452"/>
                  </a:cubicBezTo>
                  <a:cubicBezTo>
                    <a:pt x="15821" y="571291"/>
                    <a:pt x="0" y="533096"/>
                    <a:pt x="0" y="493270"/>
                  </a:cubicBezTo>
                  <a:lnTo>
                    <a:pt x="0" y="150164"/>
                  </a:lnTo>
                  <a:cubicBezTo>
                    <a:pt x="0" y="110338"/>
                    <a:pt x="15821" y="72143"/>
                    <a:pt x="43982" y="43982"/>
                  </a:cubicBezTo>
                  <a:cubicBezTo>
                    <a:pt x="72143" y="15821"/>
                    <a:pt x="110338" y="0"/>
                    <a:pt x="150164" y="0"/>
                  </a:cubicBezTo>
                  <a:close/>
                </a:path>
              </a:pathLst>
            </a:custGeom>
            <a:solidFill>
              <a:srgbClr val="15C399"/>
            </a:solidFill>
          </p:spPr>
        </p:sp>
        <p:sp>
          <p:nvSpPr>
            <p:cNvPr name="TextBox 7" id="7"/>
            <p:cNvSpPr txBox="true"/>
            <p:nvPr/>
          </p:nvSpPr>
          <p:spPr>
            <a:xfrm>
              <a:off x="0" y="-85725"/>
              <a:ext cx="693005" cy="729159"/>
            </a:xfrm>
            <a:prstGeom prst="rect">
              <a:avLst/>
            </a:prstGeom>
          </p:spPr>
          <p:txBody>
            <a:bodyPr anchor="ctr" rtlCol="false" tIns="50800" lIns="50800" bIns="50800" rIns="50800"/>
            <a:lstStyle/>
            <a:p>
              <a:pPr algn="ctr">
                <a:lnSpc>
                  <a:spcPts val="3080"/>
                </a:lnSpc>
              </a:pPr>
              <a:r>
                <a:rPr lang="en-US" sz="2200">
                  <a:solidFill>
                    <a:srgbClr val="FFFFFF"/>
                  </a:solidFill>
                  <a:latin typeface="Futura Bold"/>
                  <a:ea typeface="Futura Bold"/>
                  <a:cs typeface="Futura Bold"/>
                  <a:sym typeface="Futura Bold"/>
                </a:rPr>
                <a:t>HIGH INITIAL INVESTMENT</a:t>
              </a:r>
            </a:p>
            <a:p>
              <a:pPr algn="ctr">
                <a:lnSpc>
                  <a:spcPts val="3080"/>
                </a:lnSpc>
              </a:pPr>
            </a:p>
          </p:txBody>
        </p:sp>
      </p:grpSp>
      <p:grpSp>
        <p:nvGrpSpPr>
          <p:cNvPr name="Group 8" id="8"/>
          <p:cNvGrpSpPr/>
          <p:nvPr/>
        </p:nvGrpSpPr>
        <p:grpSpPr>
          <a:xfrm rot="0">
            <a:off x="8550214" y="3436955"/>
            <a:ext cx="2629377" cy="2441298"/>
            <a:chOff x="0" y="0"/>
            <a:chExt cx="693005" cy="643434"/>
          </a:xfrm>
        </p:grpSpPr>
        <p:sp>
          <p:nvSpPr>
            <p:cNvPr name="Freeform 9" id="9"/>
            <p:cNvSpPr/>
            <p:nvPr/>
          </p:nvSpPr>
          <p:spPr>
            <a:xfrm flipH="false" flipV="false" rot="0">
              <a:off x="0" y="0"/>
              <a:ext cx="693005" cy="643434"/>
            </a:xfrm>
            <a:custGeom>
              <a:avLst/>
              <a:gdLst/>
              <a:ahLst/>
              <a:cxnLst/>
              <a:rect r="r" b="b" t="t" l="l"/>
              <a:pathLst>
                <a:path h="643434" w="693005">
                  <a:moveTo>
                    <a:pt x="150164" y="0"/>
                  </a:moveTo>
                  <a:lnTo>
                    <a:pt x="542841" y="0"/>
                  </a:lnTo>
                  <a:cubicBezTo>
                    <a:pt x="582667" y="0"/>
                    <a:pt x="620862" y="15821"/>
                    <a:pt x="649023" y="43982"/>
                  </a:cubicBezTo>
                  <a:cubicBezTo>
                    <a:pt x="677184" y="72143"/>
                    <a:pt x="693005" y="110338"/>
                    <a:pt x="693005" y="150164"/>
                  </a:cubicBezTo>
                  <a:lnTo>
                    <a:pt x="693005" y="493270"/>
                  </a:lnTo>
                  <a:cubicBezTo>
                    <a:pt x="693005" y="576204"/>
                    <a:pt x="625774" y="643434"/>
                    <a:pt x="542841" y="643434"/>
                  </a:cubicBezTo>
                  <a:lnTo>
                    <a:pt x="150164" y="643434"/>
                  </a:lnTo>
                  <a:cubicBezTo>
                    <a:pt x="110338" y="643434"/>
                    <a:pt x="72143" y="627614"/>
                    <a:pt x="43982" y="599452"/>
                  </a:cubicBezTo>
                  <a:cubicBezTo>
                    <a:pt x="15821" y="571291"/>
                    <a:pt x="0" y="533096"/>
                    <a:pt x="0" y="493270"/>
                  </a:cubicBezTo>
                  <a:lnTo>
                    <a:pt x="0" y="150164"/>
                  </a:lnTo>
                  <a:cubicBezTo>
                    <a:pt x="0" y="110338"/>
                    <a:pt x="15821" y="72143"/>
                    <a:pt x="43982" y="43982"/>
                  </a:cubicBezTo>
                  <a:cubicBezTo>
                    <a:pt x="72143" y="15821"/>
                    <a:pt x="110338" y="0"/>
                    <a:pt x="150164" y="0"/>
                  </a:cubicBezTo>
                  <a:close/>
                </a:path>
              </a:pathLst>
            </a:custGeom>
            <a:solidFill>
              <a:srgbClr val="F9B132"/>
            </a:solidFill>
          </p:spPr>
        </p:sp>
        <p:sp>
          <p:nvSpPr>
            <p:cNvPr name="TextBox 10" id="10"/>
            <p:cNvSpPr txBox="true"/>
            <p:nvPr/>
          </p:nvSpPr>
          <p:spPr>
            <a:xfrm>
              <a:off x="0" y="-85725"/>
              <a:ext cx="693005" cy="729159"/>
            </a:xfrm>
            <a:prstGeom prst="rect">
              <a:avLst/>
            </a:prstGeom>
          </p:spPr>
          <p:txBody>
            <a:bodyPr anchor="ctr" rtlCol="false" tIns="50800" lIns="50800" bIns="50800" rIns="50800"/>
            <a:lstStyle/>
            <a:p>
              <a:pPr algn="ctr">
                <a:lnSpc>
                  <a:spcPts val="3080"/>
                </a:lnSpc>
              </a:pPr>
              <a:r>
                <a:rPr lang="en-US" sz="2200">
                  <a:solidFill>
                    <a:srgbClr val="FFFFFF"/>
                  </a:solidFill>
                  <a:latin typeface="Futura Bold"/>
                  <a:ea typeface="Futura Bold"/>
                  <a:cs typeface="Futura Bold"/>
                  <a:sym typeface="Futura Bold"/>
                </a:rPr>
                <a:t>TECHNO-</a:t>
              </a:r>
            </a:p>
            <a:p>
              <a:pPr algn="ctr">
                <a:lnSpc>
                  <a:spcPts val="3080"/>
                </a:lnSpc>
              </a:pPr>
              <a:r>
                <a:rPr lang="en-US" sz="2200">
                  <a:solidFill>
                    <a:srgbClr val="FFFFFF"/>
                  </a:solidFill>
                  <a:latin typeface="Futura Bold"/>
                  <a:ea typeface="Futura Bold"/>
                  <a:cs typeface="Futura Bold"/>
                  <a:sym typeface="Futura Bold"/>
                </a:rPr>
                <a:t>LOGICAL DEPENDENCE</a:t>
              </a:r>
            </a:p>
            <a:p>
              <a:pPr algn="ctr">
                <a:lnSpc>
                  <a:spcPts val="3080"/>
                </a:lnSpc>
              </a:pPr>
            </a:p>
          </p:txBody>
        </p:sp>
      </p:grpSp>
      <p:grpSp>
        <p:nvGrpSpPr>
          <p:cNvPr name="Group 11" id="11"/>
          <p:cNvGrpSpPr/>
          <p:nvPr/>
        </p:nvGrpSpPr>
        <p:grpSpPr>
          <a:xfrm rot="0">
            <a:off x="11893965" y="3436955"/>
            <a:ext cx="2629377" cy="2441298"/>
            <a:chOff x="0" y="0"/>
            <a:chExt cx="693005" cy="643434"/>
          </a:xfrm>
        </p:grpSpPr>
        <p:sp>
          <p:nvSpPr>
            <p:cNvPr name="Freeform 12" id="12"/>
            <p:cNvSpPr/>
            <p:nvPr/>
          </p:nvSpPr>
          <p:spPr>
            <a:xfrm flipH="false" flipV="false" rot="0">
              <a:off x="0" y="0"/>
              <a:ext cx="693005" cy="643434"/>
            </a:xfrm>
            <a:custGeom>
              <a:avLst/>
              <a:gdLst/>
              <a:ahLst/>
              <a:cxnLst/>
              <a:rect r="r" b="b" t="t" l="l"/>
              <a:pathLst>
                <a:path h="643434" w="693005">
                  <a:moveTo>
                    <a:pt x="150164" y="0"/>
                  </a:moveTo>
                  <a:lnTo>
                    <a:pt x="542841" y="0"/>
                  </a:lnTo>
                  <a:cubicBezTo>
                    <a:pt x="582667" y="0"/>
                    <a:pt x="620862" y="15821"/>
                    <a:pt x="649023" y="43982"/>
                  </a:cubicBezTo>
                  <a:cubicBezTo>
                    <a:pt x="677184" y="72143"/>
                    <a:pt x="693005" y="110338"/>
                    <a:pt x="693005" y="150164"/>
                  </a:cubicBezTo>
                  <a:lnTo>
                    <a:pt x="693005" y="493270"/>
                  </a:lnTo>
                  <a:cubicBezTo>
                    <a:pt x="693005" y="576204"/>
                    <a:pt x="625774" y="643434"/>
                    <a:pt x="542841" y="643434"/>
                  </a:cubicBezTo>
                  <a:lnTo>
                    <a:pt x="150164" y="643434"/>
                  </a:lnTo>
                  <a:cubicBezTo>
                    <a:pt x="110338" y="643434"/>
                    <a:pt x="72143" y="627614"/>
                    <a:pt x="43982" y="599452"/>
                  </a:cubicBezTo>
                  <a:cubicBezTo>
                    <a:pt x="15821" y="571291"/>
                    <a:pt x="0" y="533096"/>
                    <a:pt x="0" y="493270"/>
                  </a:cubicBezTo>
                  <a:lnTo>
                    <a:pt x="0" y="150164"/>
                  </a:lnTo>
                  <a:cubicBezTo>
                    <a:pt x="0" y="110338"/>
                    <a:pt x="15821" y="72143"/>
                    <a:pt x="43982" y="43982"/>
                  </a:cubicBezTo>
                  <a:cubicBezTo>
                    <a:pt x="72143" y="15821"/>
                    <a:pt x="110338" y="0"/>
                    <a:pt x="150164" y="0"/>
                  </a:cubicBezTo>
                  <a:close/>
                </a:path>
              </a:pathLst>
            </a:custGeom>
            <a:solidFill>
              <a:srgbClr val="E6670C"/>
            </a:solidFill>
          </p:spPr>
        </p:sp>
        <p:sp>
          <p:nvSpPr>
            <p:cNvPr name="TextBox 13" id="13"/>
            <p:cNvSpPr txBox="true"/>
            <p:nvPr/>
          </p:nvSpPr>
          <p:spPr>
            <a:xfrm>
              <a:off x="0" y="-85725"/>
              <a:ext cx="693005" cy="729159"/>
            </a:xfrm>
            <a:prstGeom prst="rect">
              <a:avLst/>
            </a:prstGeom>
          </p:spPr>
          <p:txBody>
            <a:bodyPr anchor="ctr" rtlCol="false" tIns="50800" lIns="50800" bIns="50800" rIns="50800"/>
            <a:lstStyle/>
            <a:p>
              <a:pPr algn="ctr">
                <a:lnSpc>
                  <a:spcPts val="3080"/>
                </a:lnSpc>
              </a:pPr>
              <a:r>
                <a:rPr lang="en-US" sz="2200">
                  <a:solidFill>
                    <a:srgbClr val="FFFFFF"/>
                  </a:solidFill>
                  <a:latin typeface="Futura Bold"/>
                  <a:ea typeface="Futura Bold"/>
                  <a:cs typeface="Futura Bold"/>
                  <a:sym typeface="Futura Bold"/>
                </a:rPr>
                <a:t>WATER MANAGE-MENT ISSUES</a:t>
              </a:r>
            </a:p>
            <a:p>
              <a:pPr algn="ctr">
                <a:lnSpc>
                  <a:spcPts val="3080"/>
                </a:lnSpc>
              </a:pPr>
            </a:p>
          </p:txBody>
        </p:sp>
      </p:grpSp>
      <p:grpSp>
        <p:nvGrpSpPr>
          <p:cNvPr name="Group 14" id="14"/>
          <p:cNvGrpSpPr/>
          <p:nvPr/>
        </p:nvGrpSpPr>
        <p:grpSpPr>
          <a:xfrm rot="0">
            <a:off x="15237717" y="3436955"/>
            <a:ext cx="2629377" cy="2441298"/>
            <a:chOff x="0" y="0"/>
            <a:chExt cx="693005" cy="643434"/>
          </a:xfrm>
        </p:grpSpPr>
        <p:sp>
          <p:nvSpPr>
            <p:cNvPr name="Freeform 15" id="15"/>
            <p:cNvSpPr/>
            <p:nvPr/>
          </p:nvSpPr>
          <p:spPr>
            <a:xfrm flipH="false" flipV="false" rot="0">
              <a:off x="0" y="0"/>
              <a:ext cx="693005" cy="643434"/>
            </a:xfrm>
            <a:custGeom>
              <a:avLst/>
              <a:gdLst/>
              <a:ahLst/>
              <a:cxnLst/>
              <a:rect r="r" b="b" t="t" l="l"/>
              <a:pathLst>
                <a:path h="643434" w="693005">
                  <a:moveTo>
                    <a:pt x="150164" y="0"/>
                  </a:moveTo>
                  <a:lnTo>
                    <a:pt x="542841" y="0"/>
                  </a:lnTo>
                  <a:cubicBezTo>
                    <a:pt x="582667" y="0"/>
                    <a:pt x="620862" y="15821"/>
                    <a:pt x="649023" y="43982"/>
                  </a:cubicBezTo>
                  <a:cubicBezTo>
                    <a:pt x="677184" y="72143"/>
                    <a:pt x="693005" y="110338"/>
                    <a:pt x="693005" y="150164"/>
                  </a:cubicBezTo>
                  <a:lnTo>
                    <a:pt x="693005" y="493270"/>
                  </a:lnTo>
                  <a:cubicBezTo>
                    <a:pt x="693005" y="576204"/>
                    <a:pt x="625774" y="643434"/>
                    <a:pt x="542841" y="643434"/>
                  </a:cubicBezTo>
                  <a:lnTo>
                    <a:pt x="150164" y="643434"/>
                  </a:lnTo>
                  <a:cubicBezTo>
                    <a:pt x="110338" y="643434"/>
                    <a:pt x="72143" y="627614"/>
                    <a:pt x="43982" y="599452"/>
                  </a:cubicBezTo>
                  <a:cubicBezTo>
                    <a:pt x="15821" y="571291"/>
                    <a:pt x="0" y="533096"/>
                    <a:pt x="0" y="493270"/>
                  </a:cubicBezTo>
                  <a:lnTo>
                    <a:pt x="0" y="150164"/>
                  </a:lnTo>
                  <a:cubicBezTo>
                    <a:pt x="0" y="110338"/>
                    <a:pt x="15821" y="72143"/>
                    <a:pt x="43982" y="43982"/>
                  </a:cubicBezTo>
                  <a:cubicBezTo>
                    <a:pt x="72143" y="15821"/>
                    <a:pt x="110338" y="0"/>
                    <a:pt x="150164" y="0"/>
                  </a:cubicBezTo>
                  <a:close/>
                </a:path>
              </a:pathLst>
            </a:custGeom>
            <a:solidFill>
              <a:srgbClr val="868686"/>
            </a:solidFill>
          </p:spPr>
        </p:sp>
        <p:sp>
          <p:nvSpPr>
            <p:cNvPr name="TextBox 16" id="16"/>
            <p:cNvSpPr txBox="true"/>
            <p:nvPr/>
          </p:nvSpPr>
          <p:spPr>
            <a:xfrm>
              <a:off x="0" y="-85725"/>
              <a:ext cx="693005" cy="729159"/>
            </a:xfrm>
            <a:prstGeom prst="rect">
              <a:avLst/>
            </a:prstGeom>
          </p:spPr>
          <p:txBody>
            <a:bodyPr anchor="ctr" rtlCol="false" tIns="50800" lIns="50800" bIns="50800" rIns="50800"/>
            <a:lstStyle/>
            <a:p>
              <a:pPr algn="ctr">
                <a:lnSpc>
                  <a:spcPts val="3080"/>
                </a:lnSpc>
              </a:pPr>
              <a:r>
                <a:rPr lang="en-US" sz="2200">
                  <a:solidFill>
                    <a:srgbClr val="FFFFFF"/>
                  </a:solidFill>
                  <a:latin typeface="Futura Bold"/>
                  <a:ea typeface="Futura Bold"/>
                  <a:cs typeface="Futura Bold"/>
                  <a:sym typeface="Futura Bold"/>
                </a:rPr>
                <a:t>DISEASE AND PEST RISKS</a:t>
              </a:r>
            </a:p>
            <a:p>
              <a:pPr algn="ctr">
                <a:lnSpc>
                  <a:spcPts val="3080"/>
                </a:lnSpc>
              </a:pPr>
            </a:p>
          </p:txBody>
        </p:sp>
      </p:grpSp>
      <p:grpSp>
        <p:nvGrpSpPr>
          <p:cNvPr name="Group 17" id="17"/>
          <p:cNvGrpSpPr/>
          <p:nvPr/>
        </p:nvGrpSpPr>
        <p:grpSpPr>
          <a:xfrm rot="0">
            <a:off x="1862710" y="5723880"/>
            <a:ext cx="2629377" cy="3646526"/>
            <a:chOff x="0" y="0"/>
            <a:chExt cx="693005" cy="961087"/>
          </a:xfrm>
        </p:grpSpPr>
        <p:sp>
          <p:nvSpPr>
            <p:cNvPr name="Freeform 18" id="18"/>
            <p:cNvSpPr/>
            <p:nvPr/>
          </p:nvSpPr>
          <p:spPr>
            <a:xfrm flipH="false" flipV="false" rot="0">
              <a:off x="0" y="0"/>
              <a:ext cx="693005" cy="961087"/>
            </a:xfrm>
            <a:custGeom>
              <a:avLst/>
              <a:gdLst/>
              <a:ahLst/>
              <a:cxnLst/>
              <a:rect r="r" b="b" t="t" l="l"/>
              <a:pathLst>
                <a:path h="961087" w="693005">
                  <a:moveTo>
                    <a:pt x="150164" y="0"/>
                  </a:moveTo>
                  <a:lnTo>
                    <a:pt x="542841" y="0"/>
                  </a:lnTo>
                  <a:cubicBezTo>
                    <a:pt x="582667" y="0"/>
                    <a:pt x="620862" y="15821"/>
                    <a:pt x="649023" y="43982"/>
                  </a:cubicBezTo>
                  <a:cubicBezTo>
                    <a:pt x="677184" y="72143"/>
                    <a:pt x="693005" y="110338"/>
                    <a:pt x="693005" y="150164"/>
                  </a:cubicBezTo>
                  <a:lnTo>
                    <a:pt x="693005" y="810923"/>
                  </a:lnTo>
                  <a:cubicBezTo>
                    <a:pt x="693005" y="893856"/>
                    <a:pt x="625774" y="961087"/>
                    <a:pt x="542841" y="961087"/>
                  </a:cubicBezTo>
                  <a:lnTo>
                    <a:pt x="150164" y="961087"/>
                  </a:lnTo>
                  <a:cubicBezTo>
                    <a:pt x="110338" y="961087"/>
                    <a:pt x="72143" y="945266"/>
                    <a:pt x="43982" y="917105"/>
                  </a:cubicBezTo>
                  <a:cubicBezTo>
                    <a:pt x="15821" y="888944"/>
                    <a:pt x="0" y="850749"/>
                    <a:pt x="0" y="810923"/>
                  </a:cubicBezTo>
                  <a:lnTo>
                    <a:pt x="0" y="150164"/>
                  </a:lnTo>
                  <a:cubicBezTo>
                    <a:pt x="0" y="110338"/>
                    <a:pt x="15821" y="72143"/>
                    <a:pt x="43982" y="43982"/>
                  </a:cubicBezTo>
                  <a:cubicBezTo>
                    <a:pt x="72143" y="15821"/>
                    <a:pt x="110338" y="0"/>
                    <a:pt x="150164" y="0"/>
                  </a:cubicBezTo>
                  <a:close/>
                </a:path>
              </a:pathLst>
            </a:custGeom>
            <a:solidFill>
              <a:srgbClr val="706D9E"/>
            </a:solidFill>
          </p:spPr>
        </p:sp>
        <p:sp>
          <p:nvSpPr>
            <p:cNvPr name="TextBox 19" id="19"/>
            <p:cNvSpPr txBox="true"/>
            <p:nvPr/>
          </p:nvSpPr>
          <p:spPr>
            <a:xfrm>
              <a:off x="0" y="-85725"/>
              <a:ext cx="693005" cy="1046812"/>
            </a:xfrm>
            <a:prstGeom prst="rect">
              <a:avLst/>
            </a:prstGeom>
          </p:spPr>
          <p:txBody>
            <a:bodyPr anchor="ctr" rtlCol="false" tIns="50800" lIns="50800" bIns="50800" rIns="50800"/>
            <a:lstStyle/>
            <a:p>
              <a:pPr algn="ctr">
                <a:lnSpc>
                  <a:spcPts val="2940"/>
                </a:lnSpc>
              </a:pPr>
              <a:r>
                <a:rPr lang="en-US" sz="2100">
                  <a:solidFill>
                    <a:srgbClr val="FFFFFF"/>
                  </a:solidFill>
                  <a:latin typeface="Futura"/>
                  <a:ea typeface="Futura"/>
                  <a:cs typeface="Futura"/>
                  <a:sym typeface="Futura"/>
                </a:rPr>
                <a:t> Leads to reduced yields, poor-quality ginger, and increased disease susceptibility.​</a:t>
              </a:r>
            </a:p>
            <a:p>
              <a:pPr algn="ctr">
                <a:lnSpc>
                  <a:spcPts val="2940"/>
                </a:lnSpc>
              </a:pPr>
            </a:p>
          </p:txBody>
        </p:sp>
      </p:grpSp>
      <p:grpSp>
        <p:nvGrpSpPr>
          <p:cNvPr name="Group 20" id="20"/>
          <p:cNvGrpSpPr/>
          <p:nvPr/>
        </p:nvGrpSpPr>
        <p:grpSpPr>
          <a:xfrm rot="0">
            <a:off x="5206462" y="5723880"/>
            <a:ext cx="2629377" cy="3646526"/>
            <a:chOff x="0" y="0"/>
            <a:chExt cx="693005" cy="961087"/>
          </a:xfrm>
        </p:grpSpPr>
        <p:sp>
          <p:nvSpPr>
            <p:cNvPr name="Freeform 21" id="21"/>
            <p:cNvSpPr/>
            <p:nvPr/>
          </p:nvSpPr>
          <p:spPr>
            <a:xfrm flipH="false" flipV="false" rot="0">
              <a:off x="0" y="0"/>
              <a:ext cx="693005" cy="961087"/>
            </a:xfrm>
            <a:custGeom>
              <a:avLst/>
              <a:gdLst/>
              <a:ahLst/>
              <a:cxnLst/>
              <a:rect r="r" b="b" t="t" l="l"/>
              <a:pathLst>
                <a:path h="961087" w="693005">
                  <a:moveTo>
                    <a:pt x="150164" y="0"/>
                  </a:moveTo>
                  <a:lnTo>
                    <a:pt x="542841" y="0"/>
                  </a:lnTo>
                  <a:cubicBezTo>
                    <a:pt x="582667" y="0"/>
                    <a:pt x="620862" y="15821"/>
                    <a:pt x="649023" y="43982"/>
                  </a:cubicBezTo>
                  <a:cubicBezTo>
                    <a:pt x="677184" y="72143"/>
                    <a:pt x="693005" y="110338"/>
                    <a:pt x="693005" y="150164"/>
                  </a:cubicBezTo>
                  <a:lnTo>
                    <a:pt x="693005" y="810923"/>
                  </a:lnTo>
                  <a:cubicBezTo>
                    <a:pt x="693005" y="893856"/>
                    <a:pt x="625774" y="961087"/>
                    <a:pt x="542841" y="961087"/>
                  </a:cubicBezTo>
                  <a:lnTo>
                    <a:pt x="150164" y="961087"/>
                  </a:lnTo>
                  <a:cubicBezTo>
                    <a:pt x="110338" y="961087"/>
                    <a:pt x="72143" y="945266"/>
                    <a:pt x="43982" y="917105"/>
                  </a:cubicBezTo>
                  <a:cubicBezTo>
                    <a:pt x="15821" y="888944"/>
                    <a:pt x="0" y="850749"/>
                    <a:pt x="0" y="810923"/>
                  </a:cubicBezTo>
                  <a:lnTo>
                    <a:pt x="0" y="150164"/>
                  </a:lnTo>
                  <a:cubicBezTo>
                    <a:pt x="0" y="110338"/>
                    <a:pt x="15821" y="72143"/>
                    <a:pt x="43982" y="43982"/>
                  </a:cubicBezTo>
                  <a:cubicBezTo>
                    <a:pt x="72143" y="15821"/>
                    <a:pt x="110338" y="0"/>
                    <a:pt x="150164" y="0"/>
                  </a:cubicBezTo>
                  <a:close/>
                </a:path>
              </a:pathLst>
            </a:custGeom>
            <a:solidFill>
              <a:srgbClr val="57D9B7"/>
            </a:solidFill>
          </p:spPr>
        </p:sp>
        <p:sp>
          <p:nvSpPr>
            <p:cNvPr name="TextBox 22" id="22"/>
            <p:cNvSpPr txBox="true"/>
            <p:nvPr/>
          </p:nvSpPr>
          <p:spPr>
            <a:xfrm>
              <a:off x="0" y="-85725"/>
              <a:ext cx="693005" cy="1046812"/>
            </a:xfrm>
            <a:prstGeom prst="rect">
              <a:avLst/>
            </a:prstGeom>
          </p:spPr>
          <p:txBody>
            <a:bodyPr anchor="ctr" rtlCol="false" tIns="50800" lIns="50800" bIns="50800" rIns="50800"/>
            <a:lstStyle/>
            <a:p>
              <a:pPr algn="ctr">
                <a:lnSpc>
                  <a:spcPts val="2940"/>
                </a:lnSpc>
              </a:pPr>
              <a:r>
                <a:rPr lang="en-US" sz="2100">
                  <a:solidFill>
                    <a:srgbClr val="FFFFFF"/>
                  </a:solidFill>
                  <a:latin typeface="Futura"/>
                  <a:ea typeface="Futura"/>
                  <a:cs typeface="Futura"/>
                  <a:sym typeface="Futura"/>
                </a:rPr>
                <a:t>Significant upfront costs for infrastructure (racks, lighting, irrigation, climate control) may not be quickly recovered.​</a:t>
              </a:r>
            </a:p>
            <a:p>
              <a:pPr algn="ctr">
                <a:lnSpc>
                  <a:spcPts val="2940"/>
                </a:lnSpc>
              </a:pPr>
            </a:p>
          </p:txBody>
        </p:sp>
      </p:grpSp>
      <p:grpSp>
        <p:nvGrpSpPr>
          <p:cNvPr name="Group 23" id="23"/>
          <p:cNvGrpSpPr/>
          <p:nvPr/>
        </p:nvGrpSpPr>
        <p:grpSpPr>
          <a:xfrm rot="0">
            <a:off x="8550214" y="5723880"/>
            <a:ext cx="2629377" cy="3646526"/>
            <a:chOff x="0" y="0"/>
            <a:chExt cx="693005" cy="961087"/>
          </a:xfrm>
        </p:grpSpPr>
        <p:sp>
          <p:nvSpPr>
            <p:cNvPr name="Freeform 24" id="24"/>
            <p:cNvSpPr/>
            <p:nvPr/>
          </p:nvSpPr>
          <p:spPr>
            <a:xfrm flipH="false" flipV="false" rot="0">
              <a:off x="0" y="0"/>
              <a:ext cx="693005" cy="961087"/>
            </a:xfrm>
            <a:custGeom>
              <a:avLst/>
              <a:gdLst/>
              <a:ahLst/>
              <a:cxnLst/>
              <a:rect r="r" b="b" t="t" l="l"/>
              <a:pathLst>
                <a:path h="961087" w="693005">
                  <a:moveTo>
                    <a:pt x="150164" y="0"/>
                  </a:moveTo>
                  <a:lnTo>
                    <a:pt x="542841" y="0"/>
                  </a:lnTo>
                  <a:cubicBezTo>
                    <a:pt x="582667" y="0"/>
                    <a:pt x="620862" y="15821"/>
                    <a:pt x="649023" y="43982"/>
                  </a:cubicBezTo>
                  <a:cubicBezTo>
                    <a:pt x="677184" y="72143"/>
                    <a:pt x="693005" y="110338"/>
                    <a:pt x="693005" y="150164"/>
                  </a:cubicBezTo>
                  <a:lnTo>
                    <a:pt x="693005" y="810923"/>
                  </a:lnTo>
                  <a:cubicBezTo>
                    <a:pt x="693005" y="893856"/>
                    <a:pt x="625774" y="961087"/>
                    <a:pt x="542841" y="961087"/>
                  </a:cubicBezTo>
                  <a:lnTo>
                    <a:pt x="150164" y="961087"/>
                  </a:lnTo>
                  <a:cubicBezTo>
                    <a:pt x="110338" y="961087"/>
                    <a:pt x="72143" y="945266"/>
                    <a:pt x="43982" y="917105"/>
                  </a:cubicBezTo>
                  <a:cubicBezTo>
                    <a:pt x="15821" y="888944"/>
                    <a:pt x="0" y="850749"/>
                    <a:pt x="0" y="810923"/>
                  </a:cubicBezTo>
                  <a:lnTo>
                    <a:pt x="0" y="150164"/>
                  </a:lnTo>
                  <a:cubicBezTo>
                    <a:pt x="0" y="110338"/>
                    <a:pt x="15821" y="72143"/>
                    <a:pt x="43982" y="43982"/>
                  </a:cubicBezTo>
                  <a:cubicBezTo>
                    <a:pt x="72143" y="15821"/>
                    <a:pt x="110338" y="0"/>
                    <a:pt x="150164" y="0"/>
                  </a:cubicBezTo>
                  <a:close/>
                </a:path>
              </a:pathLst>
            </a:custGeom>
            <a:solidFill>
              <a:srgbClr val="EEBF6C"/>
            </a:solidFill>
          </p:spPr>
        </p:sp>
        <p:sp>
          <p:nvSpPr>
            <p:cNvPr name="TextBox 25" id="25"/>
            <p:cNvSpPr txBox="true"/>
            <p:nvPr/>
          </p:nvSpPr>
          <p:spPr>
            <a:xfrm>
              <a:off x="0" y="-85725"/>
              <a:ext cx="693005" cy="1046812"/>
            </a:xfrm>
            <a:prstGeom prst="rect">
              <a:avLst/>
            </a:prstGeom>
          </p:spPr>
          <p:txBody>
            <a:bodyPr anchor="ctr" rtlCol="false" tIns="50800" lIns="50800" bIns="50800" rIns="50800"/>
            <a:lstStyle/>
            <a:p>
              <a:pPr algn="ctr">
                <a:lnSpc>
                  <a:spcPts val="2940"/>
                </a:lnSpc>
              </a:pPr>
              <a:r>
                <a:rPr lang="en-US" sz="2100">
                  <a:solidFill>
                    <a:srgbClr val="FFFFFF"/>
                  </a:solidFill>
                  <a:latin typeface="Futura"/>
                  <a:ea typeface="Futura"/>
                  <a:cs typeface="Futura"/>
                  <a:sym typeface="Futura"/>
                </a:rPr>
                <a:t>Reliance on technology for climate control, irrigation, and lighting increases the risk of crop damage or loss if systems fail.​</a:t>
              </a:r>
            </a:p>
            <a:p>
              <a:pPr algn="ctr">
                <a:lnSpc>
                  <a:spcPts val="2940"/>
                </a:lnSpc>
              </a:pPr>
            </a:p>
          </p:txBody>
        </p:sp>
      </p:grpSp>
      <p:grpSp>
        <p:nvGrpSpPr>
          <p:cNvPr name="Group 26" id="26"/>
          <p:cNvGrpSpPr/>
          <p:nvPr/>
        </p:nvGrpSpPr>
        <p:grpSpPr>
          <a:xfrm rot="0">
            <a:off x="11893965" y="5723880"/>
            <a:ext cx="2629377" cy="3646526"/>
            <a:chOff x="0" y="0"/>
            <a:chExt cx="693005" cy="961087"/>
          </a:xfrm>
        </p:grpSpPr>
        <p:sp>
          <p:nvSpPr>
            <p:cNvPr name="Freeform 27" id="27"/>
            <p:cNvSpPr/>
            <p:nvPr/>
          </p:nvSpPr>
          <p:spPr>
            <a:xfrm flipH="false" flipV="false" rot="0">
              <a:off x="0" y="0"/>
              <a:ext cx="693005" cy="961087"/>
            </a:xfrm>
            <a:custGeom>
              <a:avLst/>
              <a:gdLst/>
              <a:ahLst/>
              <a:cxnLst/>
              <a:rect r="r" b="b" t="t" l="l"/>
              <a:pathLst>
                <a:path h="961087" w="693005">
                  <a:moveTo>
                    <a:pt x="150164" y="0"/>
                  </a:moveTo>
                  <a:lnTo>
                    <a:pt x="542841" y="0"/>
                  </a:lnTo>
                  <a:cubicBezTo>
                    <a:pt x="582667" y="0"/>
                    <a:pt x="620862" y="15821"/>
                    <a:pt x="649023" y="43982"/>
                  </a:cubicBezTo>
                  <a:cubicBezTo>
                    <a:pt x="677184" y="72143"/>
                    <a:pt x="693005" y="110338"/>
                    <a:pt x="693005" y="150164"/>
                  </a:cubicBezTo>
                  <a:lnTo>
                    <a:pt x="693005" y="810923"/>
                  </a:lnTo>
                  <a:cubicBezTo>
                    <a:pt x="693005" y="893856"/>
                    <a:pt x="625774" y="961087"/>
                    <a:pt x="542841" y="961087"/>
                  </a:cubicBezTo>
                  <a:lnTo>
                    <a:pt x="150164" y="961087"/>
                  </a:lnTo>
                  <a:cubicBezTo>
                    <a:pt x="110338" y="961087"/>
                    <a:pt x="72143" y="945266"/>
                    <a:pt x="43982" y="917105"/>
                  </a:cubicBezTo>
                  <a:cubicBezTo>
                    <a:pt x="15821" y="888944"/>
                    <a:pt x="0" y="850749"/>
                    <a:pt x="0" y="810923"/>
                  </a:cubicBezTo>
                  <a:lnTo>
                    <a:pt x="0" y="150164"/>
                  </a:lnTo>
                  <a:cubicBezTo>
                    <a:pt x="0" y="110338"/>
                    <a:pt x="15821" y="72143"/>
                    <a:pt x="43982" y="43982"/>
                  </a:cubicBezTo>
                  <a:cubicBezTo>
                    <a:pt x="72143" y="15821"/>
                    <a:pt x="110338" y="0"/>
                    <a:pt x="150164" y="0"/>
                  </a:cubicBezTo>
                  <a:close/>
                </a:path>
              </a:pathLst>
            </a:custGeom>
            <a:solidFill>
              <a:srgbClr val="FEA05C"/>
            </a:solidFill>
          </p:spPr>
        </p:sp>
        <p:sp>
          <p:nvSpPr>
            <p:cNvPr name="TextBox 28" id="28"/>
            <p:cNvSpPr txBox="true"/>
            <p:nvPr/>
          </p:nvSpPr>
          <p:spPr>
            <a:xfrm>
              <a:off x="0" y="-85725"/>
              <a:ext cx="693005" cy="1046812"/>
            </a:xfrm>
            <a:prstGeom prst="rect">
              <a:avLst/>
            </a:prstGeom>
          </p:spPr>
          <p:txBody>
            <a:bodyPr anchor="ctr" rtlCol="false" tIns="50800" lIns="50800" bIns="50800" rIns="50800"/>
            <a:lstStyle/>
            <a:p>
              <a:pPr algn="ctr">
                <a:lnSpc>
                  <a:spcPts val="2940"/>
                </a:lnSpc>
              </a:pPr>
              <a:r>
                <a:rPr lang="en-US" sz="2100">
                  <a:solidFill>
                    <a:srgbClr val="FFFFFF"/>
                  </a:solidFill>
                  <a:latin typeface="Futura"/>
                  <a:ea typeface="Futura"/>
                  <a:cs typeface="Futura"/>
                  <a:sym typeface="Futura"/>
                </a:rPr>
                <a:t>Poor water management can cause root rot, nutrient leaching, or drought stress.​</a:t>
              </a:r>
            </a:p>
            <a:p>
              <a:pPr algn="ctr">
                <a:lnSpc>
                  <a:spcPts val="2940"/>
                </a:lnSpc>
              </a:pPr>
            </a:p>
          </p:txBody>
        </p:sp>
      </p:grpSp>
      <p:grpSp>
        <p:nvGrpSpPr>
          <p:cNvPr name="Group 29" id="29"/>
          <p:cNvGrpSpPr/>
          <p:nvPr/>
        </p:nvGrpSpPr>
        <p:grpSpPr>
          <a:xfrm rot="0">
            <a:off x="15237717" y="5723880"/>
            <a:ext cx="2629377" cy="3646526"/>
            <a:chOff x="0" y="0"/>
            <a:chExt cx="693005" cy="961087"/>
          </a:xfrm>
        </p:grpSpPr>
        <p:sp>
          <p:nvSpPr>
            <p:cNvPr name="Freeform 30" id="30"/>
            <p:cNvSpPr/>
            <p:nvPr/>
          </p:nvSpPr>
          <p:spPr>
            <a:xfrm flipH="false" flipV="false" rot="0">
              <a:off x="0" y="0"/>
              <a:ext cx="693005" cy="961087"/>
            </a:xfrm>
            <a:custGeom>
              <a:avLst/>
              <a:gdLst/>
              <a:ahLst/>
              <a:cxnLst/>
              <a:rect r="r" b="b" t="t" l="l"/>
              <a:pathLst>
                <a:path h="961087" w="693005">
                  <a:moveTo>
                    <a:pt x="150164" y="0"/>
                  </a:moveTo>
                  <a:lnTo>
                    <a:pt x="542841" y="0"/>
                  </a:lnTo>
                  <a:cubicBezTo>
                    <a:pt x="582667" y="0"/>
                    <a:pt x="620862" y="15821"/>
                    <a:pt x="649023" y="43982"/>
                  </a:cubicBezTo>
                  <a:cubicBezTo>
                    <a:pt x="677184" y="72143"/>
                    <a:pt x="693005" y="110338"/>
                    <a:pt x="693005" y="150164"/>
                  </a:cubicBezTo>
                  <a:lnTo>
                    <a:pt x="693005" y="810923"/>
                  </a:lnTo>
                  <a:cubicBezTo>
                    <a:pt x="693005" y="893856"/>
                    <a:pt x="625774" y="961087"/>
                    <a:pt x="542841" y="961087"/>
                  </a:cubicBezTo>
                  <a:lnTo>
                    <a:pt x="150164" y="961087"/>
                  </a:lnTo>
                  <a:cubicBezTo>
                    <a:pt x="110338" y="961087"/>
                    <a:pt x="72143" y="945266"/>
                    <a:pt x="43982" y="917105"/>
                  </a:cubicBezTo>
                  <a:cubicBezTo>
                    <a:pt x="15821" y="888944"/>
                    <a:pt x="0" y="850749"/>
                    <a:pt x="0" y="810923"/>
                  </a:cubicBezTo>
                  <a:lnTo>
                    <a:pt x="0" y="150164"/>
                  </a:lnTo>
                  <a:cubicBezTo>
                    <a:pt x="0" y="110338"/>
                    <a:pt x="15821" y="72143"/>
                    <a:pt x="43982" y="43982"/>
                  </a:cubicBezTo>
                  <a:cubicBezTo>
                    <a:pt x="72143" y="15821"/>
                    <a:pt x="110338" y="0"/>
                    <a:pt x="150164" y="0"/>
                  </a:cubicBezTo>
                  <a:close/>
                </a:path>
              </a:pathLst>
            </a:custGeom>
            <a:solidFill>
              <a:srgbClr val="BCB8B8"/>
            </a:solidFill>
          </p:spPr>
        </p:sp>
        <p:sp>
          <p:nvSpPr>
            <p:cNvPr name="TextBox 31" id="31"/>
            <p:cNvSpPr txBox="true"/>
            <p:nvPr/>
          </p:nvSpPr>
          <p:spPr>
            <a:xfrm>
              <a:off x="0" y="-85725"/>
              <a:ext cx="693005" cy="1046812"/>
            </a:xfrm>
            <a:prstGeom prst="rect">
              <a:avLst/>
            </a:prstGeom>
          </p:spPr>
          <p:txBody>
            <a:bodyPr anchor="ctr" rtlCol="false" tIns="50800" lIns="50800" bIns="50800" rIns="50800"/>
            <a:lstStyle/>
            <a:p>
              <a:pPr algn="ctr">
                <a:lnSpc>
                  <a:spcPts val="2940"/>
                </a:lnSpc>
              </a:pPr>
            </a:p>
            <a:p>
              <a:pPr algn="ctr">
                <a:lnSpc>
                  <a:spcPts val="2940"/>
                </a:lnSpc>
              </a:pPr>
              <a:r>
                <a:rPr lang="en-US" sz="2100">
                  <a:solidFill>
                    <a:srgbClr val="FFFFFF"/>
                  </a:solidFill>
                  <a:latin typeface="Futura"/>
                  <a:ea typeface="Futura"/>
                  <a:cs typeface="Futura"/>
                  <a:sym typeface="Futura"/>
                </a:rPr>
                <a:t>Closed environments increase the risk of disease outbreaks and pest infestations, requiring strict sanitation practices to prevent crop losses.​</a:t>
              </a:r>
            </a:p>
            <a:p>
              <a:pPr algn="ctr">
                <a:lnSpc>
                  <a:spcPts val="2940"/>
                </a:lnSpc>
              </a:pPr>
            </a:p>
          </p:txBody>
        </p:sp>
      </p:grpSp>
      <p:sp>
        <p:nvSpPr>
          <p:cNvPr name="Freeform 32" id="32"/>
          <p:cNvSpPr/>
          <p:nvPr/>
        </p:nvSpPr>
        <p:spPr>
          <a:xfrm flipH="false" flipV="false" rot="0">
            <a:off x="1862710" y="1028700"/>
            <a:ext cx="1954512" cy="1734185"/>
          </a:xfrm>
          <a:custGeom>
            <a:avLst/>
            <a:gdLst/>
            <a:ahLst/>
            <a:cxnLst/>
            <a:rect r="r" b="b" t="t" l="l"/>
            <a:pathLst>
              <a:path h="1734185" w="1954512">
                <a:moveTo>
                  <a:pt x="0" y="0"/>
                </a:moveTo>
                <a:lnTo>
                  <a:pt x="1954512" y="0"/>
                </a:lnTo>
                <a:lnTo>
                  <a:pt x="1954512" y="1734185"/>
                </a:lnTo>
                <a:lnTo>
                  <a:pt x="0" y="1734185"/>
                </a:lnTo>
                <a:lnTo>
                  <a:pt x="0" y="0"/>
                </a:lnTo>
                <a:close/>
              </a:path>
            </a:pathLst>
          </a:custGeom>
          <a:blipFill>
            <a:blip r:embed="rId2">
              <a:alphaModFix amt="68000"/>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47625" y="6162675"/>
            <a:ext cx="2438954" cy="4114800"/>
          </a:xfrm>
          <a:custGeom>
            <a:avLst/>
            <a:gdLst/>
            <a:ahLst/>
            <a:cxnLst/>
            <a:rect r="r" b="b" t="t" l="l"/>
            <a:pathLst>
              <a:path h="4114800" w="2438954">
                <a:moveTo>
                  <a:pt x="0" y="0"/>
                </a:moveTo>
                <a:lnTo>
                  <a:pt x="2438954" y="0"/>
                </a:lnTo>
                <a:lnTo>
                  <a:pt x="243895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3998197" y="2314575"/>
            <a:ext cx="5701457" cy="810895"/>
          </a:xfrm>
          <a:prstGeom prst="rect">
            <a:avLst/>
          </a:prstGeom>
        </p:spPr>
        <p:txBody>
          <a:bodyPr anchor="t" rtlCol="false" tIns="0" lIns="0" bIns="0" rIns="0">
            <a:spAutoFit/>
          </a:bodyPr>
          <a:lstStyle/>
          <a:p>
            <a:pPr algn="ctr">
              <a:lnSpc>
                <a:spcPts val="3080"/>
              </a:lnSpc>
            </a:pPr>
            <a:r>
              <a:rPr lang="en-US" sz="2200">
                <a:solidFill>
                  <a:srgbClr val="000000"/>
                </a:solidFill>
                <a:latin typeface="Futura"/>
                <a:ea typeface="Futura"/>
                <a:cs typeface="Futura"/>
                <a:sym typeface="Futura"/>
              </a:rPr>
              <a:t>FOR POLYTUNNEL AND VERTICAL FARMING </a:t>
            </a:r>
          </a:p>
          <a:p>
            <a:pPr algn="ctr">
              <a:lnSpc>
                <a:spcPts val="3080"/>
              </a:lnSpc>
              <a:spcBef>
                <a:spcPct val="0"/>
              </a:spcBef>
            </a:pPr>
          </a:p>
        </p:txBody>
      </p:sp>
      <p:sp>
        <p:nvSpPr>
          <p:cNvPr name="TextBox 35" id="35"/>
          <p:cNvSpPr txBox="true"/>
          <p:nvPr/>
        </p:nvSpPr>
        <p:spPr>
          <a:xfrm rot="0">
            <a:off x="3998197" y="933450"/>
            <a:ext cx="6687503" cy="14668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RISKS INVOLVED IN PRODUCING GINGER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0">
            <a:off x="5044863" y="2212942"/>
            <a:ext cx="6228181" cy="6228181"/>
          </a:xfrm>
          <a:custGeom>
            <a:avLst/>
            <a:gdLst/>
            <a:ahLst/>
            <a:cxnLst/>
            <a:rect r="r" b="b" t="t" l="l"/>
            <a:pathLst>
              <a:path h="6228181" w="6228181">
                <a:moveTo>
                  <a:pt x="0" y="0"/>
                </a:moveTo>
                <a:lnTo>
                  <a:pt x="6228181" y="0"/>
                </a:lnTo>
                <a:lnTo>
                  <a:pt x="6228181" y="6228181"/>
                </a:lnTo>
                <a:lnTo>
                  <a:pt x="0" y="6228181"/>
                </a:lnTo>
                <a:lnTo>
                  <a:pt x="0" y="0"/>
                </a:lnTo>
                <a:close/>
              </a:path>
            </a:pathLst>
          </a:custGeom>
          <a:blipFill>
            <a:blip r:embed="rId2"/>
            <a:stretch>
              <a:fillRect l="0" t="0" r="0" b="0"/>
            </a:stretch>
          </a:blipFill>
        </p:spPr>
      </p:sp>
      <p:sp>
        <p:nvSpPr>
          <p:cNvPr name="TextBox 3" id="3"/>
          <p:cNvSpPr txBox="true"/>
          <p:nvPr/>
        </p:nvSpPr>
        <p:spPr>
          <a:xfrm rot="0">
            <a:off x="1098262" y="3534787"/>
            <a:ext cx="3946601" cy="1254994"/>
          </a:xfrm>
          <a:prstGeom prst="rect">
            <a:avLst/>
          </a:prstGeom>
        </p:spPr>
        <p:txBody>
          <a:bodyPr anchor="t" rtlCol="false" tIns="0" lIns="0" bIns="0" rIns="0">
            <a:spAutoFit/>
          </a:bodyPr>
          <a:lstStyle/>
          <a:p>
            <a:pPr algn="l">
              <a:lnSpc>
                <a:spcPts val="3201"/>
              </a:lnSpc>
              <a:spcBef>
                <a:spcPct val="0"/>
              </a:spcBef>
            </a:pPr>
            <a:r>
              <a:rPr lang="en-US" sz="2286">
                <a:solidFill>
                  <a:srgbClr val="000000"/>
                </a:solidFill>
                <a:latin typeface="Futura"/>
                <a:ea typeface="Futura"/>
                <a:cs typeface="Futura"/>
                <a:sym typeface="Futura"/>
              </a:rPr>
              <a:t>Conduct frequent fields of inspections to defect to manage pests. </a:t>
            </a:r>
          </a:p>
        </p:txBody>
      </p:sp>
      <p:grpSp>
        <p:nvGrpSpPr>
          <p:cNvPr name="Group 4" id="4"/>
          <p:cNvGrpSpPr/>
          <p:nvPr/>
        </p:nvGrpSpPr>
        <p:grpSpPr>
          <a:xfrm rot="0">
            <a:off x="9999520" y="3017212"/>
            <a:ext cx="1126792" cy="1126792"/>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9732">
                <a:alpha val="44706"/>
              </a:srgbClr>
            </a:solidFill>
          </p:spPr>
        </p:sp>
        <p:sp>
          <p:nvSpPr>
            <p:cNvPr name="TextBox 6" id="6"/>
            <p:cNvSpPr txBox="true"/>
            <p:nvPr/>
          </p:nvSpPr>
          <p:spPr>
            <a:xfrm>
              <a:off x="76200" y="-9525"/>
              <a:ext cx="660400" cy="746125"/>
            </a:xfrm>
            <a:prstGeom prst="rect">
              <a:avLst/>
            </a:prstGeom>
          </p:spPr>
          <p:txBody>
            <a:bodyPr anchor="ctr" rtlCol="false" tIns="50800" lIns="50800" bIns="50800" rIns="50800"/>
            <a:lstStyle/>
            <a:p>
              <a:pPr algn="ctr">
                <a:lnSpc>
                  <a:spcPts val="3080"/>
                </a:lnSpc>
              </a:pPr>
            </a:p>
          </p:txBody>
        </p:sp>
      </p:grpSp>
      <p:grpSp>
        <p:nvGrpSpPr>
          <p:cNvPr name="Group 7" id="7"/>
          <p:cNvGrpSpPr/>
          <p:nvPr/>
        </p:nvGrpSpPr>
        <p:grpSpPr>
          <a:xfrm rot="0">
            <a:off x="10276065" y="5811928"/>
            <a:ext cx="1126792" cy="1126792"/>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9732">
                <a:alpha val="44706"/>
              </a:srgbClr>
            </a:solidFill>
          </p:spPr>
        </p:sp>
        <p:sp>
          <p:nvSpPr>
            <p:cNvPr name="TextBox 9" id="9"/>
            <p:cNvSpPr txBox="true"/>
            <p:nvPr/>
          </p:nvSpPr>
          <p:spPr>
            <a:xfrm>
              <a:off x="76200" y="-9525"/>
              <a:ext cx="660400" cy="746125"/>
            </a:xfrm>
            <a:prstGeom prst="rect">
              <a:avLst/>
            </a:prstGeom>
          </p:spPr>
          <p:txBody>
            <a:bodyPr anchor="ctr" rtlCol="false" tIns="50800" lIns="50800" bIns="50800" rIns="50800"/>
            <a:lstStyle/>
            <a:p>
              <a:pPr algn="ctr">
                <a:lnSpc>
                  <a:spcPts val="3080"/>
                </a:lnSpc>
              </a:pPr>
            </a:p>
          </p:txBody>
        </p:sp>
      </p:grpSp>
      <p:grpSp>
        <p:nvGrpSpPr>
          <p:cNvPr name="Group 10" id="10"/>
          <p:cNvGrpSpPr/>
          <p:nvPr/>
        </p:nvGrpSpPr>
        <p:grpSpPr>
          <a:xfrm rot="0">
            <a:off x="7078114" y="1759418"/>
            <a:ext cx="1126792" cy="1126792"/>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9732">
                <a:alpha val="44706"/>
              </a:srgbClr>
            </a:solidFill>
          </p:spPr>
        </p:sp>
        <p:sp>
          <p:nvSpPr>
            <p:cNvPr name="TextBox 12" id="12"/>
            <p:cNvSpPr txBox="true"/>
            <p:nvPr/>
          </p:nvSpPr>
          <p:spPr>
            <a:xfrm>
              <a:off x="76200" y="-9525"/>
              <a:ext cx="660400" cy="746125"/>
            </a:xfrm>
            <a:prstGeom prst="rect">
              <a:avLst/>
            </a:prstGeom>
          </p:spPr>
          <p:txBody>
            <a:bodyPr anchor="ctr" rtlCol="false" tIns="50800" lIns="50800" bIns="50800" rIns="50800"/>
            <a:lstStyle/>
            <a:p>
              <a:pPr algn="ctr">
                <a:lnSpc>
                  <a:spcPts val="3080"/>
                </a:lnSpc>
              </a:pPr>
            </a:p>
          </p:txBody>
        </p:sp>
      </p:grpSp>
      <p:grpSp>
        <p:nvGrpSpPr>
          <p:cNvPr name="Group 13" id="13"/>
          <p:cNvGrpSpPr/>
          <p:nvPr/>
        </p:nvGrpSpPr>
        <p:grpSpPr>
          <a:xfrm rot="0">
            <a:off x="4727468" y="3411482"/>
            <a:ext cx="1126792" cy="1126792"/>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9732">
                <a:alpha val="44706"/>
              </a:srgbClr>
            </a:solidFill>
          </p:spPr>
        </p:sp>
        <p:sp>
          <p:nvSpPr>
            <p:cNvPr name="TextBox 15" id="15"/>
            <p:cNvSpPr txBox="true"/>
            <p:nvPr/>
          </p:nvSpPr>
          <p:spPr>
            <a:xfrm>
              <a:off x="76200" y="-9525"/>
              <a:ext cx="660400" cy="746125"/>
            </a:xfrm>
            <a:prstGeom prst="rect">
              <a:avLst/>
            </a:prstGeom>
          </p:spPr>
          <p:txBody>
            <a:bodyPr anchor="ctr" rtlCol="false" tIns="50800" lIns="50800" bIns="50800" rIns="50800"/>
            <a:lstStyle/>
            <a:p>
              <a:pPr algn="ctr">
                <a:lnSpc>
                  <a:spcPts val="3080"/>
                </a:lnSpc>
              </a:pPr>
            </a:p>
          </p:txBody>
        </p:sp>
      </p:grpSp>
      <p:grpSp>
        <p:nvGrpSpPr>
          <p:cNvPr name="Group 16" id="16"/>
          <p:cNvGrpSpPr/>
          <p:nvPr/>
        </p:nvGrpSpPr>
        <p:grpSpPr>
          <a:xfrm rot="0">
            <a:off x="4727468" y="6113841"/>
            <a:ext cx="1126792" cy="1126792"/>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D9732">
                <a:alpha val="44706"/>
              </a:srgbClr>
            </a:solidFill>
          </p:spPr>
        </p:sp>
        <p:sp>
          <p:nvSpPr>
            <p:cNvPr name="TextBox 18" id="18"/>
            <p:cNvSpPr txBox="true"/>
            <p:nvPr/>
          </p:nvSpPr>
          <p:spPr>
            <a:xfrm>
              <a:off x="76200" y="-9525"/>
              <a:ext cx="660400" cy="746125"/>
            </a:xfrm>
            <a:prstGeom prst="rect">
              <a:avLst/>
            </a:prstGeom>
          </p:spPr>
          <p:txBody>
            <a:bodyPr anchor="ctr" rtlCol="false" tIns="50800" lIns="50800" bIns="50800" rIns="50800"/>
            <a:lstStyle/>
            <a:p>
              <a:pPr algn="ctr">
                <a:lnSpc>
                  <a:spcPts val="3080"/>
                </a:lnSpc>
              </a:pPr>
            </a:p>
          </p:txBody>
        </p:sp>
      </p:grpSp>
      <p:sp>
        <p:nvSpPr>
          <p:cNvPr name="Freeform 19" id="19"/>
          <p:cNvSpPr/>
          <p:nvPr/>
        </p:nvSpPr>
        <p:spPr>
          <a:xfrm flipH="true" flipV="false" rot="0">
            <a:off x="6031941" y="4538274"/>
            <a:ext cx="4065904" cy="3674099"/>
          </a:xfrm>
          <a:custGeom>
            <a:avLst/>
            <a:gdLst/>
            <a:ahLst/>
            <a:cxnLst/>
            <a:rect r="r" b="b" t="t" l="l"/>
            <a:pathLst>
              <a:path h="3674099" w="4065904">
                <a:moveTo>
                  <a:pt x="4065905" y="0"/>
                </a:moveTo>
                <a:lnTo>
                  <a:pt x="0" y="0"/>
                </a:lnTo>
                <a:lnTo>
                  <a:pt x="0" y="3674099"/>
                </a:lnTo>
                <a:lnTo>
                  <a:pt x="4065905" y="3674099"/>
                </a:lnTo>
                <a:lnTo>
                  <a:pt x="4065905"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3338980" y="8717348"/>
            <a:ext cx="9731852" cy="1632659"/>
          </a:xfrm>
          <a:custGeom>
            <a:avLst/>
            <a:gdLst/>
            <a:ahLst/>
            <a:cxnLst/>
            <a:rect r="r" b="b" t="t" l="l"/>
            <a:pathLst>
              <a:path h="1632659" w="9731852">
                <a:moveTo>
                  <a:pt x="0" y="0"/>
                </a:moveTo>
                <a:lnTo>
                  <a:pt x="9731852" y="0"/>
                </a:lnTo>
                <a:lnTo>
                  <a:pt x="9731852" y="1632659"/>
                </a:lnTo>
                <a:lnTo>
                  <a:pt x="0" y="1632659"/>
                </a:lnTo>
                <a:lnTo>
                  <a:pt x="0" y="0"/>
                </a:lnTo>
                <a:close/>
              </a:path>
            </a:pathLst>
          </a:custGeom>
          <a:blipFill>
            <a:blip r:embed="rId5">
              <a:alphaModFix amt="29000"/>
            </a:blip>
            <a:stretch>
              <a:fillRect l="0" t="-1287" r="0" b="-1287"/>
            </a:stretch>
          </a:blipFill>
        </p:spPr>
      </p:sp>
      <p:sp>
        <p:nvSpPr>
          <p:cNvPr name="TextBox 21" id="21"/>
          <p:cNvSpPr txBox="true"/>
          <p:nvPr/>
        </p:nvSpPr>
        <p:spPr>
          <a:xfrm rot="0">
            <a:off x="1460812" y="1490240"/>
            <a:ext cx="5617303" cy="443107"/>
          </a:xfrm>
          <a:prstGeom prst="rect">
            <a:avLst/>
          </a:prstGeom>
        </p:spPr>
        <p:txBody>
          <a:bodyPr anchor="t" rtlCol="false" tIns="0" lIns="0" bIns="0" rIns="0">
            <a:spAutoFit/>
          </a:bodyPr>
          <a:lstStyle/>
          <a:p>
            <a:pPr algn="ctr">
              <a:lnSpc>
                <a:spcPts val="3201"/>
              </a:lnSpc>
              <a:spcBef>
                <a:spcPct val="0"/>
              </a:spcBef>
            </a:pPr>
            <a:r>
              <a:rPr lang="en-US" sz="2286">
                <a:solidFill>
                  <a:srgbClr val="000000"/>
                </a:solidFill>
                <a:latin typeface="Futura"/>
                <a:ea typeface="Futura"/>
                <a:cs typeface="Futura"/>
                <a:sym typeface="Futura"/>
              </a:rPr>
              <a:t>Apply balanced nutrients based on soil tests.</a:t>
            </a:r>
          </a:p>
        </p:txBody>
      </p:sp>
      <p:sp>
        <p:nvSpPr>
          <p:cNvPr name="TextBox 22" id="22"/>
          <p:cNvSpPr txBox="true"/>
          <p:nvPr/>
        </p:nvSpPr>
        <p:spPr>
          <a:xfrm rot="0">
            <a:off x="224756" y="6163534"/>
            <a:ext cx="4354196" cy="1254993"/>
          </a:xfrm>
          <a:prstGeom prst="rect">
            <a:avLst/>
          </a:prstGeom>
        </p:spPr>
        <p:txBody>
          <a:bodyPr anchor="t" rtlCol="false" tIns="0" lIns="0" bIns="0" rIns="0">
            <a:spAutoFit/>
          </a:bodyPr>
          <a:lstStyle/>
          <a:p>
            <a:pPr algn="l">
              <a:lnSpc>
                <a:spcPts val="3201"/>
              </a:lnSpc>
              <a:spcBef>
                <a:spcPct val="0"/>
              </a:spcBef>
            </a:pPr>
            <a:r>
              <a:rPr lang="en-US" sz="2286">
                <a:solidFill>
                  <a:srgbClr val="000000"/>
                </a:solidFill>
                <a:latin typeface="Futura"/>
                <a:ea typeface="Futura"/>
                <a:cs typeface="Futura"/>
                <a:sym typeface="Futura"/>
              </a:rPr>
              <a:t>Consider the tissue cultured plants to ensure uniformity  and disease resistance. </a:t>
            </a:r>
          </a:p>
        </p:txBody>
      </p:sp>
      <p:sp>
        <p:nvSpPr>
          <p:cNvPr name="TextBox 23" id="23"/>
          <p:cNvSpPr txBox="true"/>
          <p:nvPr/>
        </p:nvSpPr>
        <p:spPr>
          <a:xfrm rot="0">
            <a:off x="11322549" y="2921962"/>
            <a:ext cx="6760474" cy="1254993"/>
          </a:xfrm>
          <a:prstGeom prst="rect">
            <a:avLst/>
          </a:prstGeom>
        </p:spPr>
        <p:txBody>
          <a:bodyPr anchor="t" rtlCol="false" tIns="0" lIns="0" bIns="0" rIns="0">
            <a:spAutoFit/>
          </a:bodyPr>
          <a:lstStyle/>
          <a:p>
            <a:pPr algn="l">
              <a:lnSpc>
                <a:spcPts val="3201"/>
              </a:lnSpc>
              <a:spcBef>
                <a:spcPct val="0"/>
              </a:spcBef>
            </a:pPr>
            <a:r>
              <a:rPr lang="en-US" sz="2286">
                <a:solidFill>
                  <a:srgbClr val="000000"/>
                </a:solidFill>
                <a:latin typeface="Futura"/>
                <a:ea typeface="Futura"/>
                <a:cs typeface="Futura"/>
                <a:sym typeface="Futura"/>
              </a:rPr>
              <a:t>Adopt organic farming practices to meet the growing the demand for organic products and reduce chemical inputs.</a:t>
            </a:r>
          </a:p>
        </p:txBody>
      </p:sp>
      <p:sp>
        <p:nvSpPr>
          <p:cNvPr name="TextBox 24" id="24"/>
          <p:cNvSpPr txBox="true"/>
          <p:nvPr/>
        </p:nvSpPr>
        <p:spPr>
          <a:xfrm rot="0">
            <a:off x="11551372" y="5739550"/>
            <a:ext cx="6041091" cy="2472823"/>
          </a:xfrm>
          <a:prstGeom prst="rect">
            <a:avLst/>
          </a:prstGeom>
        </p:spPr>
        <p:txBody>
          <a:bodyPr anchor="t" rtlCol="false" tIns="0" lIns="0" bIns="0" rIns="0">
            <a:spAutoFit/>
          </a:bodyPr>
          <a:lstStyle/>
          <a:p>
            <a:pPr algn="l">
              <a:lnSpc>
                <a:spcPts val="3201"/>
              </a:lnSpc>
            </a:pPr>
            <a:r>
              <a:rPr lang="en-US" sz="2286">
                <a:solidFill>
                  <a:srgbClr val="000000"/>
                </a:solidFill>
                <a:latin typeface="Futura"/>
                <a:ea typeface="Futura"/>
                <a:cs typeface="Futura"/>
                <a:sym typeface="Futura"/>
              </a:rPr>
              <a:t>Implementing renewables energy, efficient irrigation system sustainable packaging, and optimised logistics further minimises resources use and environment impact, enhancing the overall sustainability of ginger production  </a:t>
            </a:r>
          </a:p>
          <a:p>
            <a:pPr algn="l">
              <a:lnSpc>
                <a:spcPts val="3201"/>
              </a:lnSpc>
              <a:spcBef>
                <a:spcPct val="0"/>
              </a:spcBef>
            </a:pPr>
          </a:p>
        </p:txBody>
      </p:sp>
      <p:sp>
        <p:nvSpPr>
          <p:cNvPr name="TextBox 25" id="25"/>
          <p:cNvSpPr txBox="true"/>
          <p:nvPr/>
        </p:nvSpPr>
        <p:spPr>
          <a:xfrm rot="0">
            <a:off x="6387345" y="3508815"/>
            <a:ext cx="3635123" cy="1354564"/>
          </a:xfrm>
          <a:prstGeom prst="rect">
            <a:avLst/>
          </a:prstGeom>
        </p:spPr>
        <p:txBody>
          <a:bodyPr anchor="t" rtlCol="false" tIns="0" lIns="0" bIns="0" rIns="0">
            <a:spAutoFit/>
          </a:bodyPr>
          <a:lstStyle/>
          <a:p>
            <a:pPr algn="l">
              <a:lnSpc>
                <a:spcPts val="3492"/>
              </a:lnSpc>
            </a:pPr>
            <a:r>
              <a:rPr lang="en-US" sz="2910">
                <a:solidFill>
                  <a:srgbClr val="000000"/>
                </a:solidFill>
                <a:latin typeface="Futura Ultra-Bold"/>
                <a:ea typeface="Futura Ultra-Bold"/>
                <a:cs typeface="Futura Ultra-Bold"/>
                <a:sym typeface="Futura Ultra-Bold"/>
              </a:rPr>
              <a:t>STRATEGIES FOR MITIGATION OF LOSS</a:t>
            </a:r>
            <a:r>
              <a:rPr lang="en-US" sz="2910">
                <a:solidFill>
                  <a:srgbClr val="000000"/>
                </a:solidFill>
                <a:latin typeface="Futura Ultra-Bold"/>
                <a:ea typeface="Futura Ultra-Bold"/>
                <a:cs typeface="Futura Ultra-Bold"/>
                <a:sym typeface="Futura Ultra-Bold"/>
              </a:rPr>
              <a: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584179"/>
          </a:xfrm>
          <a:custGeom>
            <a:avLst/>
            <a:gdLst/>
            <a:ahLst/>
            <a:cxnLst/>
            <a:rect r="r" b="b" t="t" l="l"/>
            <a:pathLst>
              <a:path h="10584179" w="18288000">
                <a:moveTo>
                  <a:pt x="0" y="0"/>
                </a:moveTo>
                <a:lnTo>
                  <a:pt x="18288000" y="0"/>
                </a:lnTo>
                <a:lnTo>
                  <a:pt x="18288000" y="10584179"/>
                </a:lnTo>
                <a:lnTo>
                  <a:pt x="0" y="10584179"/>
                </a:lnTo>
                <a:lnTo>
                  <a:pt x="0" y="0"/>
                </a:lnTo>
                <a:close/>
              </a:path>
            </a:pathLst>
          </a:custGeom>
          <a:blipFill>
            <a:blip r:embed="rId2">
              <a:alphaModFix amt="19999"/>
            </a:blip>
            <a:stretch>
              <a:fillRect l="-8669" t="0" r="-4274" b="-11514"/>
            </a:stretch>
          </a:blipFill>
        </p:spPr>
      </p:sp>
      <p:sp>
        <p:nvSpPr>
          <p:cNvPr name="AutoShape 3" id="3"/>
          <p:cNvSpPr/>
          <p:nvPr/>
        </p:nvSpPr>
        <p:spPr>
          <a:xfrm rot="0">
            <a:off x="3490227" y="9973305"/>
            <a:ext cx="14773960" cy="675253"/>
          </a:xfrm>
          <a:prstGeom prst="rect">
            <a:avLst/>
          </a:prstGeom>
          <a:solidFill>
            <a:srgbClr val="4AAF48"/>
          </a:solidFill>
        </p:spPr>
      </p:sp>
      <p:grpSp>
        <p:nvGrpSpPr>
          <p:cNvPr name="Group 4" id="4"/>
          <p:cNvGrpSpPr/>
          <p:nvPr/>
        </p:nvGrpSpPr>
        <p:grpSpPr>
          <a:xfrm rot="0">
            <a:off x="3490227" y="0"/>
            <a:ext cx="63696" cy="10463331"/>
            <a:chOff x="0" y="0"/>
            <a:chExt cx="16776" cy="2755775"/>
          </a:xfrm>
        </p:grpSpPr>
        <p:sp>
          <p:nvSpPr>
            <p:cNvPr name="Freeform 5" id="5"/>
            <p:cNvSpPr/>
            <p:nvPr/>
          </p:nvSpPr>
          <p:spPr>
            <a:xfrm flipH="false" flipV="false" rot="0">
              <a:off x="0" y="0"/>
              <a:ext cx="16776" cy="2755775"/>
            </a:xfrm>
            <a:custGeom>
              <a:avLst/>
              <a:gdLst/>
              <a:ahLst/>
              <a:cxnLst/>
              <a:rect r="r" b="b" t="t" l="l"/>
              <a:pathLst>
                <a:path h="2755775" w="16776">
                  <a:moveTo>
                    <a:pt x="0" y="0"/>
                  </a:moveTo>
                  <a:lnTo>
                    <a:pt x="16776" y="0"/>
                  </a:lnTo>
                  <a:lnTo>
                    <a:pt x="16776" y="2755775"/>
                  </a:lnTo>
                  <a:lnTo>
                    <a:pt x="0" y="2755775"/>
                  </a:lnTo>
                  <a:close/>
                </a:path>
              </a:pathLst>
            </a:custGeom>
            <a:solidFill>
              <a:srgbClr val="4AAF48"/>
            </a:solidFill>
          </p:spPr>
        </p:sp>
        <p:sp>
          <p:nvSpPr>
            <p:cNvPr name="TextBox 6" id="6"/>
            <p:cNvSpPr txBox="true"/>
            <p:nvPr/>
          </p:nvSpPr>
          <p:spPr>
            <a:xfrm>
              <a:off x="0" y="-47625"/>
              <a:ext cx="16776" cy="2803400"/>
            </a:xfrm>
            <a:prstGeom prst="rect">
              <a:avLst/>
            </a:prstGeom>
          </p:spPr>
          <p:txBody>
            <a:bodyPr anchor="ctr" rtlCol="false" tIns="50800" lIns="50800" bIns="50800" rIns="50800"/>
            <a:lstStyle/>
            <a:p>
              <a:pPr algn="ctr">
                <a:lnSpc>
                  <a:spcPts val="3080"/>
                </a:lnSpc>
              </a:pPr>
            </a:p>
          </p:txBody>
        </p:sp>
      </p:grpSp>
      <p:sp>
        <p:nvSpPr>
          <p:cNvPr name="Freeform 7" id="7"/>
          <p:cNvSpPr/>
          <p:nvPr/>
        </p:nvSpPr>
        <p:spPr>
          <a:xfrm flipH="false" flipV="false" rot="0">
            <a:off x="0" y="-656115"/>
            <a:ext cx="3369629" cy="3369629"/>
          </a:xfrm>
          <a:custGeom>
            <a:avLst/>
            <a:gdLst/>
            <a:ahLst/>
            <a:cxnLst/>
            <a:rect r="r" b="b" t="t" l="l"/>
            <a:pathLst>
              <a:path h="3369629" w="3369629">
                <a:moveTo>
                  <a:pt x="0" y="0"/>
                </a:moveTo>
                <a:lnTo>
                  <a:pt x="3369629" y="0"/>
                </a:lnTo>
                <a:lnTo>
                  <a:pt x="3369629" y="3369630"/>
                </a:lnTo>
                <a:lnTo>
                  <a:pt x="0" y="336963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3537852" y="0"/>
            <a:ext cx="14750148" cy="776358"/>
            <a:chOff x="0" y="0"/>
            <a:chExt cx="3884813" cy="204473"/>
          </a:xfrm>
        </p:grpSpPr>
        <p:sp>
          <p:nvSpPr>
            <p:cNvPr name="Freeform 9" id="9"/>
            <p:cNvSpPr/>
            <p:nvPr/>
          </p:nvSpPr>
          <p:spPr>
            <a:xfrm flipH="false" flipV="false" rot="0">
              <a:off x="0" y="0"/>
              <a:ext cx="3884812" cy="204473"/>
            </a:xfrm>
            <a:custGeom>
              <a:avLst/>
              <a:gdLst/>
              <a:ahLst/>
              <a:cxnLst/>
              <a:rect r="r" b="b" t="t" l="l"/>
              <a:pathLst>
                <a:path h="204473" w="3884812">
                  <a:moveTo>
                    <a:pt x="0" y="0"/>
                  </a:moveTo>
                  <a:lnTo>
                    <a:pt x="3884812" y="0"/>
                  </a:lnTo>
                  <a:lnTo>
                    <a:pt x="3884812" y="204473"/>
                  </a:lnTo>
                  <a:lnTo>
                    <a:pt x="0" y="204473"/>
                  </a:lnTo>
                  <a:close/>
                </a:path>
              </a:pathLst>
            </a:custGeom>
            <a:solidFill>
              <a:srgbClr val="4AAF48"/>
            </a:solidFill>
          </p:spPr>
        </p:sp>
        <p:sp>
          <p:nvSpPr>
            <p:cNvPr name="TextBox 10" id="10"/>
            <p:cNvSpPr txBox="true"/>
            <p:nvPr/>
          </p:nvSpPr>
          <p:spPr>
            <a:xfrm>
              <a:off x="0" y="-47625"/>
              <a:ext cx="3884813" cy="252098"/>
            </a:xfrm>
            <a:prstGeom prst="rect">
              <a:avLst/>
            </a:prstGeom>
          </p:spPr>
          <p:txBody>
            <a:bodyPr anchor="ctr" rtlCol="false" tIns="50800" lIns="50800" bIns="50800" rIns="50800"/>
            <a:lstStyle/>
            <a:p>
              <a:pPr algn="ctr">
                <a:lnSpc>
                  <a:spcPts val="3080"/>
                </a:lnSpc>
              </a:pPr>
            </a:p>
          </p:txBody>
        </p:sp>
      </p:grpSp>
      <p:sp>
        <p:nvSpPr>
          <p:cNvPr name="TextBox 11" id="11"/>
          <p:cNvSpPr txBox="true"/>
          <p:nvPr/>
        </p:nvSpPr>
        <p:spPr>
          <a:xfrm rot="0">
            <a:off x="4131905" y="1961515"/>
            <a:ext cx="10024190" cy="7059295"/>
          </a:xfrm>
          <a:prstGeom prst="rect">
            <a:avLst/>
          </a:prstGeom>
        </p:spPr>
        <p:txBody>
          <a:bodyPr anchor="t" rtlCol="false" tIns="0" lIns="0" bIns="0" rIns="0">
            <a:spAutoFit/>
          </a:bodyPr>
          <a:lstStyle/>
          <a:p>
            <a:pPr algn="l">
              <a:lnSpc>
                <a:spcPts val="3080"/>
              </a:lnSpc>
            </a:pPr>
            <a:r>
              <a:rPr lang="en-US" sz="2200">
                <a:solidFill>
                  <a:srgbClr val="000000"/>
                </a:solidFill>
                <a:latin typeface="Futura Bold"/>
                <a:ea typeface="Futura Bold"/>
                <a:cs typeface="Futura Bold"/>
                <a:sym typeface="Futura Bold"/>
              </a:rPr>
              <a:t>Farming Practices</a:t>
            </a:r>
          </a:p>
          <a:p>
            <a:pPr algn="l" marL="474981" indent="-237491" lvl="1">
              <a:lnSpc>
                <a:spcPts val="3080"/>
              </a:lnSpc>
              <a:buFont typeface="Arial"/>
              <a:buChar char="•"/>
            </a:pPr>
            <a:r>
              <a:rPr lang="en-US" sz="2200">
                <a:solidFill>
                  <a:srgbClr val="000000"/>
                </a:solidFill>
                <a:latin typeface="Futura"/>
                <a:ea typeface="Futura"/>
                <a:cs typeface="Futura"/>
                <a:sym typeface="Futura"/>
              </a:rPr>
              <a:t>Deforestation and Land Conversion: Converting natural ecosystems to agricultural land releases stored carbon. </a:t>
            </a:r>
          </a:p>
          <a:p>
            <a:pPr algn="l" marL="474981" indent="-237491" lvl="1">
              <a:lnSpc>
                <a:spcPts val="3080"/>
              </a:lnSpc>
              <a:buFont typeface="Arial"/>
              <a:buChar char="•"/>
            </a:pPr>
            <a:r>
              <a:rPr lang="en-US" sz="2200">
                <a:solidFill>
                  <a:srgbClr val="000000"/>
                </a:solidFill>
                <a:latin typeface="Futura"/>
                <a:ea typeface="Futura"/>
                <a:cs typeface="Futura"/>
                <a:sym typeface="Futura"/>
              </a:rPr>
              <a:t>Synthetic Fertilizers: Production and application of nitrogen-based fertilizers result in CO2 and N2O emissions. </a:t>
            </a:r>
          </a:p>
          <a:p>
            <a:pPr algn="l" marL="474981" indent="-237491" lvl="1">
              <a:lnSpc>
                <a:spcPts val="3080"/>
              </a:lnSpc>
              <a:buFont typeface="Arial"/>
              <a:buChar char="•"/>
            </a:pPr>
            <a:r>
              <a:rPr lang="en-US" sz="2200">
                <a:solidFill>
                  <a:srgbClr val="000000"/>
                </a:solidFill>
                <a:latin typeface="Futura"/>
                <a:ea typeface="Futura"/>
                <a:cs typeface="Futura"/>
                <a:sym typeface="Futura"/>
              </a:rPr>
              <a:t>The carbon footprint of irrigation depends on the energy source. Efficient irrigation techniques (e.g., drip irrigation) reduce water and energy use, thus lowering emissions. </a:t>
            </a:r>
          </a:p>
          <a:p>
            <a:pPr algn="l">
              <a:lnSpc>
                <a:spcPts val="3080"/>
              </a:lnSpc>
            </a:pPr>
            <a:r>
              <a:rPr lang="en-US" sz="2200">
                <a:solidFill>
                  <a:srgbClr val="000000"/>
                </a:solidFill>
                <a:latin typeface="Futura"/>
                <a:ea typeface="Futura"/>
                <a:cs typeface="Futura"/>
                <a:sym typeface="Futura"/>
              </a:rPr>
              <a:t>•</a:t>
            </a:r>
          </a:p>
          <a:p>
            <a:pPr algn="l">
              <a:lnSpc>
                <a:spcPts val="3080"/>
              </a:lnSpc>
            </a:pPr>
            <a:r>
              <a:rPr lang="en-US" sz="2200">
                <a:solidFill>
                  <a:srgbClr val="000000"/>
                </a:solidFill>
                <a:latin typeface="Futura Bold"/>
                <a:ea typeface="Futura Bold"/>
                <a:cs typeface="Futura Bold"/>
                <a:sym typeface="Futura Bold"/>
              </a:rPr>
              <a:t>Energy Consumption in Farming</a:t>
            </a:r>
          </a:p>
          <a:p>
            <a:pPr algn="l" marL="474981" indent="-237491" lvl="1">
              <a:lnSpc>
                <a:spcPts val="3080"/>
              </a:lnSpc>
              <a:buFont typeface="Arial"/>
              <a:buChar char="•"/>
            </a:pPr>
            <a:r>
              <a:rPr lang="en-US" sz="2200">
                <a:solidFill>
                  <a:srgbClr val="000000"/>
                </a:solidFill>
                <a:latin typeface="Futura"/>
                <a:ea typeface="Futura"/>
                <a:cs typeface="Futura"/>
                <a:sym typeface="Futura"/>
              </a:rPr>
              <a:t>Machinery and Equipment</a:t>
            </a:r>
          </a:p>
          <a:p>
            <a:pPr algn="l">
              <a:lnSpc>
                <a:spcPts val="3080"/>
              </a:lnSpc>
            </a:pPr>
            <a:r>
              <a:rPr lang="en-US" sz="2200">
                <a:solidFill>
                  <a:srgbClr val="000000"/>
                </a:solidFill>
                <a:latin typeface="Futura"/>
                <a:ea typeface="Futura"/>
                <a:cs typeface="Futura"/>
                <a:sym typeface="Futura"/>
              </a:rPr>
              <a:t>Fuel Use: Tractors, tillers, and harvesters run on diesel or gasoline, contributing to CO2     emissions.</a:t>
            </a:r>
          </a:p>
          <a:p>
            <a:pPr algn="l" marL="474981" indent="-237491" lvl="1">
              <a:lnSpc>
                <a:spcPts val="3080"/>
              </a:lnSpc>
              <a:buFont typeface="Arial"/>
              <a:buChar char="•"/>
            </a:pPr>
            <a:r>
              <a:rPr lang="en-US" sz="2200">
                <a:solidFill>
                  <a:srgbClr val="000000"/>
                </a:solidFill>
                <a:latin typeface="Futura"/>
                <a:ea typeface="Futura"/>
                <a:cs typeface="Futura"/>
                <a:sym typeface="Futura"/>
              </a:rPr>
              <a:t>Greenhouse Heating</a:t>
            </a:r>
          </a:p>
          <a:p>
            <a:pPr algn="l">
              <a:lnSpc>
                <a:spcPts val="3080"/>
              </a:lnSpc>
            </a:pPr>
            <a:r>
              <a:rPr lang="en-US" sz="2200">
                <a:solidFill>
                  <a:srgbClr val="000000"/>
                </a:solidFill>
                <a:latin typeface="Futura"/>
                <a:ea typeface="Futura"/>
                <a:cs typeface="Futura"/>
                <a:sym typeface="Futura"/>
              </a:rPr>
              <a:t>Energy Sources: In the UK, greenhouses used for ginger cultivation may require heating, especially during colder months. The carbon footprint depends on whether the energy comes from fossil fuels or renewable sources.</a:t>
            </a:r>
          </a:p>
          <a:p>
            <a:pPr algn="l">
              <a:lnSpc>
                <a:spcPts val="3080"/>
              </a:lnSpc>
            </a:pPr>
          </a:p>
        </p:txBody>
      </p:sp>
      <p:sp>
        <p:nvSpPr>
          <p:cNvPr name="TextBox 12" id="12"/>
          <p:cNvSpPr txBox="true"/>
          <p:nvPr/>
        </p:nvSpPr>
        <p:spPr>
          <a:xfrm rot="0">
            <a:off x="4131905" y="-49971"/>
            <a:ext cx="5550745" cy="781050"/>
          </a:xfrm>
          <a:prstGeom prst="rect">
            <a:avLst/>
          </a:prstGeom>
        </p:spPr>
        <p:txBody>
          <a:bodyPr anchor="t" rtlCol="false" tIns="0" lIns="0" bIns="0" rIns="0">
            <a:spAutoFit/>
          </a:bodyPr>
          <a:lstStyle/>
          <a:p>
            <a:pPr algn="l">
              <a:lnSpc>
                <a:spcPts val="5400"/>
              </a:lnSpc>
            </a:pPr>
            <a:r>
              <a:rPr lang="en-US" sz="4500">
                <a:solidFill>
                  <a:srgbClr val="FFFFFF"/>
                </a:solidFill>
                <a:latin typeface="Futura Ultra-Bold"/>
                <a:ea typeface="Futura Ultra-Bold"/>
                <a:cs typeface="Futura Ultra-Bold"/>
                <a:sym typeface="Futura Ultra-Bold"/>
              </a:rPr>
              <a:t>Carbon Emission</a:t>
            </a:r>
          </a:p>
        </p:txBody>
      </p:sp>
      <p:sp>
        <p:nvSpPr>
          <p:cNvPr name="Freeform 13" id="13"/>
          <p:cNvSpPr/>
          <p:nvPr/>
        </p:nvSpPr>
        <p:spPr>
          <a:xfrm flipH="false" flipV="false" rot="0">
            <a:off x="0" y="3458685"/>
            <a:ext cx="3369629" cy="3369629"/>
          </a:xfrm>
          <a:custGeom>
            <a:avLst/>
            <a:gdLst/>
            <a:ahLst/>
            <a:cxnLst/>
            <a:rect r="r" b="b" t="t" l="l"/>
            <a:pathLst>
              <a:path h="3369629" w="3369629">
                <a:moveTo>
                  <a:pt x="0" y="0"/>
                </a:moveTo>
                <a:lnTo>
                  <a:pt x="3369629" y="0"/>
                </a:lnTo>
                <a:lnTo>
                  <a:pt x="3369629" y="3369630"/>
                </a:lnTo>
                <a:lnTo>
                  <a:pt x="0" y="3369630"/>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7625" y="7571265"/>
            <a:ext cx="3369629" cy="3369629"/>
          </a:xfrm>
          <a:custGeom>
            <a:avLst/>
            <a:gdLst/>
            <a:ahLst/>
            <a:cxnLst/>
            <a:rect r="r" b="b" t="t" l="l"/>
            <a:pathLst>
              <a:path h="3369629" w="3369629">
                <a:moveTo>
                  <a:pt x="0" y="0"/>
                </a:moveTo>
                <a:lnTo>
                  <a:pt x="3369629" y="0"/>
                </a:lnTo>
                <a:lnTo>
                  <a:pt x="3369629" y="3369629"/>
                </a:lnTo>
                <a:lnTo>
                  <a:pt x="0" y="3369629"/>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584179"/>
          </a:xfrm>
          <a:custGeom>
            <a:avLst/>
            <a:gdLst/>
            <a:ahLst/>
            <a:cxnLst/>
            <a:rect r="r" b="b" t="t" l="l"/>
            <a:pathLst>
              <a:path h="10584179" w="18288000">
                <a:moveTo>
                  <a:pt x="0" y="0"/>
                </a:moveTo>
                <a:lnTo>
                  <a:pt x="18288000" y="0"/>
                </a:lnTo>
                <a:lnTo>
                  <a:pt x="18288000" y="10584179"/>
                </a:lnTo>
                <a:lnTo>
                  <a:pt x="0" y="10584179"/>
                </a:lnTo>
                <a:lnTo>
                  <a:pt x="0" y="0"/>
                </a:lnTo>
                <a:close/>
              </a:path>
            </a:pathLst>
          </a:custGeom>
          <a:blipFill>
            <a:blip r:embed="rId2">
              <a:alphaModFix amt="19999"/>
            </a:blip>
            <a:stretch>
              <a:fillRect l="-8669" t="0" r="-4274" b="-11514"/>
            </a:stretch>
          </a:blipFill>
        </p:spPr>
      </p:sp>
      <p:sp>
        <p:nvSpPr>
          <p:cNvPr name="AutoShape 3" id="3"/>
          <p:cNvSpPr/>
          <p:nvPr/>
        </p:nvSpPr>
        <p:spPr>
          <a:xfrm rot="0">
            <a:off x="3525946" y="9968423"/>
            <a:ext cx="14773960" cy="675253"/>
          </a:xfrm>
          <a:prstGeom prst="rect">
            <a:avLst/>
          </a:prstGeom>
          <a:solidFill>
            <a:srgbClr val="4AAF48"/>
          </a:solidFill>
        </p:spPr>
      </p:sp>
      <p:grpSp>
        <p:nvGrpSpPr>
          <p:cNvPr name="Group 4" id="4"/>
          <p:cNvGrpSpPr/>
          <p:nvPr/>
        </p:nvGrpSpPr>
        <p:grpSpPr>
          <a:xfrm rot="0">
            <a:off x="3490227" y="0"/>
            <a:ext cx="63696" cy="10463331"/>
            <a:chOff x="0" y="0"/>
            <a:chExt cx="16776" cy="2755775"/>
          </a:xfrm>
        </p:grpSpPr>
        <p:sp>
          <p:nvSpPr>
            <p:cNvPr name="Freeform 5" id="5"/>
            <p:cNvSpPr/>
            <p:nvPr/>
          </p:nvSpPr>
          <p:spPr>
            <a:xfrm flipH="false" flipV="false" rot="0">
              <a:off x="0" y="0"/>
              <a:ext cx="16776" cy="2755775"/>
            </a:xfrm>
            <a:custGeom>
              <a:avLst/>
              <a:gdLst/>
              <a:ahLst/>
              <a:cxnLst/>
              <a:rect r="r" b="b" t="t" l="l"/>
              <a:pathLst>
                <a:path h="2755775" w="16776">
                  <a:moveTo>
                    <a:pt x="0" y="0"/>
                  </a:moveTo>
                  <a:lnTo>
                    <a:pt x="16776" y="0"/>
                  </a:lnTo>
                  <a:lnTo>
                    <a:pt x="16776" y="2755775"/>
                  </a:lnTo>
                  <a:lnTo>
                    <a:pt x="0" y="2755775"/>
                  </a:lnTo>
                  <a:close/>
                </a:path>
              </a:pathLst>
            </a:custGeom>
            <a:solidFill>
              <a:srgbClr val="4AAF48"/>
            </a:solidFill>
          </p:spPr>
        </p:sp>
        <p:sp>
          <p:nvSpPr>
            <p:cNvPr name="TextBox 6" id="6"/>
            <p:cNvSpPr txBox="true"/>
            <p:nvPr/>
          </p:nvSpPr>
          <p:spPr>
            <a:xfrm>
              <a:off x="0" y="-47625"/>
              <a:ext cx="16776" cy="2803400"/>
            </a:xfrm>
            <a:prstGeom prst="rect">
              <a:avLst/>
            </a:prstGeom>
          </p:spPr>
          <p:txBody>
            <a:bodyPr anchor="ctr" rtlCol="false" tIns="50800" lIns="50800" bIns="50800" rIns="50800"/>
            <a:lstStyle/>
            <a:p>
              <a:pPr algn="ctr">
                <a:lnSpc>
                  <a:spcPts val="3080"/>
                </a:lnSpc>
              </a:pPr>
            </a:p>
          </p:txBody>
        </p:sp>
      </p:grpSp>
      <p:sp>
        <p:nvSpPr>
          <p:cNvPr name="Freeform 7" id="7"/>
          <p:cNvSpPr/>
          <p:nvPr/>
        </p:nvSpPr>
        <p:spPr>
          <a:xfrm flipH="false" flipV="false" rot="0">
            <a:off x="0" y="-656115"/>
            <a:ext cx="3369629" cy="3369629"/>
          </a:xfrm>
          <a:custGeom>
            <a:avLst/>
            <a:gdLst/>
            <a:ahLst/>
            <a:cxnLst/>
            <a:rect r="r" b="b" t="t" l="l"/>
            <a:pathLst>
              <a:path h="3369629" w="3369629">
                <a:moveTo>
                  <a:pt x="0" y="0"/>
                </a:moveTo>
                <a:lnTo>
                  <a:pt x="3369629" y="0"/>
                </a:lnTo>
                <a:lnTo>
                  <a:pt x="3369629" y="3369630"/>
                </a:lnTo>
                <a:lnTo>
                  <a:pt x="0" y="3369630"/>
                </a:lnTo>
                <a:lnTo>
                  <a:pt x="0" y="0"/>
                </a:lnTo>
                <a:close/>
              </a:path>
            </a:pathLst>
          </a:custGeom>
          <a:blipFill>
            <a:blip r:embed="rId3">
              <a:alphaModFix amt="19999"/>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3537852" y="0"/>
            <a:ext cx="14750148" cy="808499"/>
            <a:chOff x="0" y="0"/>
            <a:chExt cx="3884813" cy="212938"/>
          </a:xfrm>
        </p:grpSpPr>
        <p:sp>
          <p:nvSpPr>
            <p:cNvPr name="Freeform 9" id="9"/>
            <p:cNvSpPr/>
            <p:nvPr/>
          </p:nvSpPr>
          <p:spPr>
            <a:xfrm flipH="false" flipV="false" rot="0">
              <a:off x="0" y="0"/>
              <a:ext cx="3884812" cy="212938"/>
            </a:xfrm>
            <a:custGeom>
              <a:avLst/>
              <a:gdLst/>
              <a:ahLst/>
              <a:cxnLst/>
              <a:rect r="r" b="b" t="t" l="l"/>
              <a:pathLst>
                <a:path h="212938" w="3884812">
                  <a:moveTo>
                    <a:pt x="0" y="0"/>
                  </a:moveTo>
                  <a:lnTo>
                    <a:pt x="3884812" y="0"/>
                  </a:lnTo>
                  <a:lnTo>
                    <a:pt x="3884812" y="212938"/>
                  </a:lnTo>
                  <a:lnTo>
                    <a:pt x="0" y="212938"/>
                  </a:lnTo>
                  <a:close/>
                </a:path>
              </a:pathLst>
            </a:custGeom>
            <a:solidFill>
              <a:srgbClr val="4AAF48"/>
            </a:solidFill>
          </p:spPr>
        </p:sp>
        <p:sp>
          <p:nvSpPr>
            <p:cNvPr name="TextBox 10" id="10"/>
            <p:cNvSpPr txBox="true"/>
            <p:nvPr/>
          </p:nvSpPr>
          <p:spPr>
            <a:xfrm>
              <a:off x="0" y="-47625"/>
              <a:ext cx="3884813" cy="260563"/>
            </a:xfrm>
            <a:prstGeom prst="rect">
              <a:avLst/>
            </a:prstGeom>
          </p:spPr>
          <p:txBody>
            <a:bodyPr anchor="ctr" rtlCol="false" tIns="50800" lIns="50800" bIns="50800" rIns="50800"/>
            <a:lstStyle/>
            <a:p>
              <a:pPr algn="ctr">
                <a:lnSpc>
                  <a:spcPts val="3080"/>
                </a:lnSpc>
              </a:pPr>
            </a:p>
          </p:txBody>
        </p:sp>
      </p:grpSp>
      <p:sp>
        <p:nvSpPr>
          <p:cNvPr name="TextBox 11" id="11"/>
          <p:cNvSpPr txBox="true"/>
          <p:nvPr/>
        </p:nvSpPr>
        <p:spPr>
          <a:xfrm rot="0">
            <a:off x="4131905" y="1808480"/>
            <a:ext cx="13800762" cy="8621395"/>
          </a:xfrm>
          <a:prstGeom prst="rect">
            <a:avLst/>
          </a:prstGeom>
        </p:spPr>
        <p:txBody>
          <a:bodyPr anchor="t" rtlCol="false" tIns="0" lIns="0" bIns="0" rIns="0">
            <a:spAutoFit/>
          </a:bodyPr>
          <a:lstStyle/>
          <a:p>
            <a:pPr algn="l">
              <a:lnSpc>
                <a:spcPts val="3080"/>
              </a:lnSpc>
            </a:pPr>
            <a:r>
              <a:rPr lang="en-US" sz="2200">
                <a:solidFill>
                  <a:srgbClr val="000000"/>
                </a:solidFill>
                <a:latin typeface="Futura Bold"/>
                <a:ea typeface="Futura Bold"/>
                <a:cs typeface="Futura Bold"/>
                <a:sym typeface="Futura Bold"/>
              </a:rPr>
              <a:t>Transportation</a:t>
            </a:r>
          </a:p>
          <a:p>
            <a:pPr algn="l">
              <a:lnSpc>
                <a:spcPts val="3080"/>
              </a:lnSpc>
            </a:pPr>
            <a:r>
              <a:rPr lang="en-US" sz="2200">
                <a:solidFill>
                  <a:srgbClr val="000000"/>
                </a:solidFill>
                <a:latin typeface="Futura"/>
                <a:ea typeface="Futura"/>
                <a:cs typeface="Futura"/>
                <a:sym typeface="Futura"/>
              </a:rPr>
              <a:t>Vehicle Emissions: Transporting ginger from farms to processing facilities involves CO2 emissions.</a:t>
            </a:r>
          </a:p>
          <a:p>
            <a:pPr algn="l">
              <a:lnSpc>
                <a:spcPts val="3080"/>
              </a:lnSpc>
            </a:pPr>
            <a:r>
              <a:rPr lang="en-US" sz="2200">
                <a:solidFill>
                  <a:srgbClr val="000000"/>
                </a:solidFill>
                <a:latin typeface="Futura Bold"/>
                <a:ea typeface="Futura Bold"/>
                <a:cs typeface="Futura Bold"/>
                <a:sym typeface="Futura Bold"/>
              </a:rPr>
              <a:t>Imports</a:t>
            </a:r>
          </a:p>
          <a:p>
            <a:pPr algn="l">
              <a:lnSpc>
                <a:spcPts val="3080"/>
              </a:lnSpc>
            </a:pPr>
            <a:r>
              <a:rPr lang="en-US" sz="2200">
                <a:solidFill>
                  <a:srgbClr val="000000"/>
                </a:solidFill>
                <a:latin typeface="Futura"/>
                <a:ea typeface="Futura"/>
                <a:cs typeface="Futura"/>
                <a:sym typeface="Futura"/>
              </a:rPr>
              <a:t>International Shipping: If ginger is imported, maritime shipping emits CO2, but at a lower rate per ton-kilometer compared to air freight, which has a much higher carbon footprint.</a:t>
            </a:r>
          </a:p>
          <a:p>
            <a:pPr algn="l">
              <a:lnSpc>
                <a:spcPts val="3080"/>
              </a:lnSpc>
            </a:pPr>
            <a:r>
              <a:rPr lang="en-US" sz="2200">
                <a:solidFill>
                  <a:srgbClr val="000000"/>
                </a:solidFill>
                <a:latin typeface="Futura Bold"/>
                <a:ea typeface="Futura Bold"/>
                <a:cs typeface="Futura Bold"/>
                <a:sym typeface="Futura Bold"/>
              </a:rPr>
              <a:t>Processing</a:t>
            </a:r>
          </a:p>
          <a:p>
            <a:pPr algn="l">
              <a:lnSpc>
                <a:spcPts val="3080"/>
              </a:lnSpc>
            </a:pPr>
            <a:r>
              <a:rPr lang="en-US" sz="2200">
                <a:solidFill>
                  <a:srgbClr val="000000"/>
                </a:solidFill>
                <a:latin typeface="Futura"/>
                <a:ea typeface="Futura"/>
                <a:cs typeface="Futura"/>
                <a:sym typeface="Futura"/>
              </a:rPr>
              <a:t>Drying: Industrial drying processes can be energy-intensive. Solar drying methods offer a low-carbon alternative.</a:t>
            </a:r>
          </a:p>
          <a:p>
            <a:pPr algn="l">
              <a:lnSpc>
                <a:spcPts val="3080"/>
              </a:lnSpc>
            </a:pPr>
            <a:r>
              <a:rPr lang="en-US" sz="2200">
                <a:solidFill>
                  <a:srgbClr val="000000"/>
                </a:solidFill>
                <a:latin typeface="Futura"/>
                <a:ea typeface="Futura"/>
                <a:cs typeface="Futura"/>
                <a:sym typeface="Futura"/>
              </a:rPr>
              <a:t>Making Ginger Syrup- The juice is concentrated into syrup through evaporation, which requires sustained heating.</a:t>
            </a:r>
          </a:p>
          <a:p>
            <a:pPr algn="l">
              <a:lnSpc>
                <a:spcPts val="3080"/>
              </a:lnSpc>
            </a:pPr>
            <a:r>
              <a:rPr lang="en-US" sz="2200">
                <a:solidFill>
                  <a:srgbClr val="000000"/>
                </a:solidFill>
                <a:latin typeface="Futura"/>
                <a:ea typeface="Futura"/>
                <a:cs typeface="Futura"/>
                <a:sym typeface="Futura"/>
              </a:rPr>
              <a:t>Packaging: The production of packaging materials (e.g., plastic, cardboard) also involves emissions. Recyclable and biodegradable packaging can reduce the carbon footprint.</a:t>
            </a:r>
          </a:p>
          <a:p>
            <a:pPr algn="l">
              <a:lnSpc>
                <a:spcPts val="3080"/>
              </a:lnSpc>
            </a:pPr>
            <a:r>
              <a:rPr lang="en-US" sz="2200">
                <a:solidFill>
                  <a:srgbClr val="000000"/>
                </a:solidFill>
                <a:latin typeface="Futura Bold"/>
                <a:ea typeface="Futura Bold"/>
                <a:cs typeface="Futura Bold"/>
                <a:sym typeface="Futura Bold"/>
              </a:rPr>
              <a:t>Waste Management</a:t>
            </a:r>
          </a:p>
          <a:p>
            <a:pPr algn="l">
              <a:lnSpc>
                <a:spcPts val="3080"/>
              </a:lnSpc>
            </a:pPr>
            <a:r>
              <a:rPr lang="en-US" sz="2200">
                <a:solidFill>
                  <a:srgbClr val="000000"/>
                </a:solidFill>
                <a:latin typeface="Futura"/>
                <a:ea typeface="Futura"/>
                <a:cs typeface="Futura"/>
                <a:sym typeface="Futura"/>
              </a:rPr>
              <a:t>Organic Waste: Composting ginger waste can produce methane, but this can be minimized through proper aerobic composting techniques.</a:t>
            </a:r>
          </a:p>
          <a:p>
            <a:pPr algn="l">
              <a:lnSpc>
                <a:spcPts val="3080"/>
              </a:lnSpc>
            </a:pPr>
          </a:p>
          <a:p>
            <a:pPr algn="l">
              <a:lnSpc>
                <a:spcPts val="3080"/>
              </a:lnSpc>
            </a:pPr>
          </a:p>
          <a:p>
            <a:pPr algn="l">
              <a:lnSpc>
                <a:spcPts val="3080"/>
              </a:lnSpc>
            </a:pPr>
          </a:p>
          <a:p>
            <a:pPr algn="l">
              <a:lnSpc>
                <a:spcPts val="3080"/>
              </a:lnSpc>
            </a:pPr>
          </a:p>
          <a:p>
            <a:pPr algn="l">
              <a:lnSpc>
                <a:spcPts val="3080"/>
              </a:lnSpc>
            </a:pPr>
          </a:p>
          <a:p>
            <a:pPr algn="l">
              <a:lnSpc>
                <a:spcPts val="3080"/>
              </a:lnSpc>
            </a:pPr>
          </a:p>
          <a:p>
            <a:pPr algn="l">
              <a:lnSpc>
                <a:spcPts val="3080"/>
              </a:lnSpc>
            </a:pPr>
          </a:p>
          <a:p>
            <a:pPr algn="l">
              <a:lnSpc>
                <a:spcPts val="3080"/>
              </a:lnSpc>
            </a:pPr>
          </a:p>
        </p:txBody>
      </p:sp>
      <p:sp>
        <p:nvSpPr>
          <p:cNvPr name="TextBox 12" id="12"/>
          <p:cNvSpPr txBox="true"/>
          <p:nvPr/>
        </p:nvSpPr>
        <p:spPr>
          <a:xfrm rot="0">
            <a:off x="4131905" y="-33901"/>
            <a:ext cx="5550745" cy="781050"/>
          </a:xfrm>
          <a:prstGeom prst="rect">
            <a:avLst/>
          </a:prstGeom>
        </p:spPr>
        <p:txBody>
          <a:bodyPr anchor="t" rtlCol="false" tIns="0" lIns="0" bIns="0" rIns="0">
            <a:spAutoFit/>
          </a:bodyPr>
          <a:lstStyle/>
          <a:p>
            <a:pPr algn="l">
              <a:lnSpc>
                <a:spcPts val="5400"/>
              </a:lnSpc>
            </a:pPr>
            <a:r>
              <a:rPr lang="en-US" sz="4500">
                <a:solidFill>
                  <a:srgbClr val="FFFFFF"/>
                </a:solidFill>
                <a:latin typeface="Futura Ultra-Bold"/>
                <a:ea typeface="Futura Ultra-Bold"/>
                <a:cs typeface="Futura Ultra-Bold"/>
                <a:sym typeface="Futura Ultra-Bold"/>
              </a:rPr>
              <a:t>Carbon Emission</a:t>
            </a:r>
          </a:p>
        </p:txBody>
      </p:sp>
      <p:sp>
        <p:nvSpPr>
          <p:cNvPr name="Freeform 13" id="13"/>
          <p:cNvSpPr/>
          <p:nvPr/>
        </p:nvSpPr>
        <p:spPr>
          <a:xfrm flipH="false" flipV="false" rot="0">
            <a:off x="0" y="3458685"/>
            <a:ext cx="3369629" cy="3369629"/>
          </a:xfrm>
          <a:custGeom>
            <a:avLst/>
            <a:gdLst/>
            <a:ahLst/>
            <a:cxnLst/>
            <a:rect r="r" b="b" t="t" l="l"/>
            <a:pathLst>
              <a:path h="3369629" w="3369629">
                <a:moveTo>
                  <a:pt x="0" y="0"/>
                </a:moveTo>
                <a:lnTo>
                  <a:pt x="3369629" y="0"/>
                </a:lnTo>
                <a:lnTo>
                  <a:pt x="3369629" y="3369630"/>
                </a:lnTo>
                <a:lnTo>
                  <a:pt x="0" y="3369630"/>
                </a:lnTo>
                <a:lnTo>
                  <a:pt x="0" y="0"/>
                </a:lnTo>
                <a:close/>
              </a:path>
            </a:pathLst>
          </a:custGeom>
          <a:blipFill>
            <a:blip r:embed="rId3">
              <a:alphaModFix amt="41000"/>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0">
            <a:off x="47625" y="7571265"/>
            <a:ext cx="3369629" cy="3369629"/>
          </a:xfrm>
          <a:custGeom>
            <a:avLst/>
            <a:gdLst/>
            <a:ahLst/>
            <a:cxnLst/>
            <a:rect r="r" b="b" t="t" l="l"/>
            <a:pathLst>
              <a:path h="3369629" w="3369629">
                <a:moveTo>
                  <a:pt x="0" y="0"/>
                </a:moveTo>
                <a:lnTo>
                  <a:pt x="3369629" y="0"/>
                </a:lnTo>
                <a:lnTo>
                  <a:pt x="3369629" y="3369629"/>
                </a:lnTo>
                <a:lnTo>
                  <a:pt x="0" y="3369629"/>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10799999">
            <a:off x="0" y="-2690849"/>
            <a:ext cx="18609932" cy="4601729"/>
          </a:xfrm>
          <a:custGeom>
            <a:avLst/>
            <a:gdLst/>
            <a:ahLst/>
            <a:cxnLst/>
            <a:rect r="r" b="b" t="t" l="l"/>
            <a:pathLst>
              <a:path h="4601729" w="18609932">
                <a:moveTo>
                  <a:pt x="0" y="0"/>
                </a:moveTo>
                <a:lnTo>
                  <a:pt x="18609932" y="0"/>
                </a:lnTo>
                <a:lnTo>
                  <a:pt x="18609932" y="4601728"/>
                </a:lnTo>
                <a:lnTo>
                  <a:pt x="0" y="46017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26719" y="2691511"/>
            <a:ext cx="7749715" cy="5433436"/>
          </a:xfrm>
          <a:custGeom>
            <a:avLst/>
            <a:gdLst/>
            <a:ahLst/>
            <a:cxnLst/>
            <a:rect r="r" b="b" t="t" l="l"/>
            <a:pathLst>
              <a:path h="5433436" w="7749715">
                <a:moveTo>
                  <a:pt x="0" y="0"/>
                </a:moveTo>
                <a:lnTo>
                  <a:pt x="7749715" y="0"/>
                </a:lnTo>
                <a:lnTo>
                  <a:pt x="7749715" y="5433436"/>
                </a:lnTo>
                <a:lnTo>
                  <a:pt x="0" y="5433436"/>
                </a:lnTo>
                <a:lnTo>
                  <a:pt x="0" y="0"/>
                </a:lnTo>
                <a:close/>
              </a:path>
            </a:pathLst>
          </a:custGeom>
          <a:blipFill>
            <a:blip r:embed="rId4"/>
            <a:stretch>
              <a:fillRect l="0" t="0" r="0" b="-845"/>
            </a:stretch>
          </a:blipFill>
        </p:spPr>
      </p:sp>
      <p:grpSp>
        <p:nvGrpSpPr>
          <p:cNvPr name="Group 4" id="4"/>
          <p:cNvGrpSpPr/>
          <p:nvPr/>
        </p:nvGrpSpPr>
        <p:grpSpPr>
          <a:xfrm rot="0">
            <a:off x="8806505" y="2691511"/>
            <a:ext cx="8887995" cy="5731289"/>
            <a:chOff x="0" y="0"/>
            <a:chExt cx="11850660" cy="7641718"/>
          </a:xfrm>
        </p:grpSpPr>
        <p:sp>
          <p:nvSpPr>
            <p:cNvPr name="Freeform 5" id="5"/>
            <p:cNvSpPr/>
            <p:nvPr/>
          </p:nvSpPr>
          <p:spPr>
            <a:xfrm flipH="false" flipV="false" rot="0">
              <a:off x="0" y="0"/>
              <a:ext cx="11850660" cy="7641718"/>
            </a:xfrm>
            <a:custGeom>
              <a:avLst/>
              <a:gdLst/>
              <a:ahLst/>
              <a:cxnLst/>
              <a:rect r="r" b="b" t="t" l="l"/>
              <a:pathLst>
                <a:path h="7641718" w="11850660">
                  <a:moveTo>
                    <a:pt x="0" y="0"/>
                  </a:moveTo>
                  <a:lnTo>
                    <a:pt x="11850660" y="0"/>
                  </a:lnTo>
                  <a:lnTo>
                    <a:pt x="11850660" y="7641718"/>
                  </a:lnTo>
                  <a:lnTo>
                    <a:pt x="0" y="7641718"/>
                  </a:lnTo>
                  <a:lnTo>
                    <a:pt x="0" y="0"/>
                  </a:lnTo>
                  <a:close/>
                </a:path>
              </a:pathLst>
            </a:custGeom>
            <a:blipFill>
              <a:blip r:embed="rId5"/>
              <a:stretch>
                <a:fillRect l="0" t="-1603" r="0" b="0"/>
              </a:stretch>
            </a:blipFill>
          </p:spPr>
        </p:sp>
        <p:sp>
          <p:nvSpPr>
            <p:cNvPr name="Freeform 6" id="6"/>
            <p:cNvSpPr/>
            <p:nvPr/>
          </p:nvSpPr>
          <p:spPr>
            <a:xfrm flipH="false" flipV="false" rot="0">
              <a:off x="1501607" y="694206"/>
              <a:ext cx="3500638" cy="541008"/>
            </a:xfrm>
            <a:custGeom>
              <a:avLst/>
              <a:gdLst/>
              <a:ahLst/>
              <a:cxnLst/>
              <a:rect r="r" b="b" t="t" l="l"/>
              <a:pathLst>
                <a:path h="541008" w="3500638">
                  <a:moveTo>
                    <a:pt x="0" y="0"/>
                  </a:moveTo>
                  <a:lnTo>
                    <a:pt x="3500638" y="0"/>
                  </a:lnTo>
                  <a:lnTo>
                    <a:pt x="3500638" y="541007"/>
                  </a:lnTo>
                  <a:lnTo>
                    <a:pt x="0" y="541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7" id="7"/>
          <p:cNvSpPr txBox="true"/>
          <p:nvPr/>
        </p:nvSpPr>
        <p:spPr>
          <a:xfrm rot="0">
            <a:off x="2275457" y="238305"/>
            <a:ext cx="14983843" cy="2933700"/>
          </a:xfrm>
          <a:prstGeom prst="rect">
            <a:avLst/>
          </a:prstGeom>
        </p:spPr>
        <p:txBody>
          <a:bodyPr anchor="t" rtlCol="false" tIns="0" lIns="0" bIns="0" rIns="0">
            <a:spAutoFit/>
          </a:bodyPr>
          <a:lstStyle/>
          <a:p>
            <a:pPr algn="l">
              <a:lnSpc>
                <a:spcPts val="4560"/>
              </a:lnSpc>
            </a:pPr>
            <a:r>
              <a:rPr lang="en-US" sz="3800">
                <a:solidFill>
                  <a:srgbClr val="FFFFFF"/>
                </a:solidFill>
                <a:latin typeface="Futura Ultra-Bold"/>
                <a:ea typeface="Futura Ultra-Bold"/>
                <a:cs typeface="Futura Ultra-Bold"/>
                <a:sym typeface="Futura Ultra-Bold"/>
              </a:rPr>
              <a:t>Distribution of Greenhouse gas emissions in the United Kingdom (UK) in 2021, by sector.</a:t>
            </a:r>
          </a:p>
          <a:p>
            <a:pPr algn="l">
              <a:lnSpc>
                <a:spcPts val="4560"/>
              </a:lnSpc>
            </a:pPr>
          </a:p>
          <a:p>
            <a:pPr algn="l">
              <a:lnSpc>
                <a:spcPts val="4560"/>
              </a:lnSpc>
            </a:pPr>
          </a:p>
          <a:p>
            <a:pPr algn="l">
              <a:lnSpc>
                <a:spcPts val="4560"/>
              </a:lnSpc>
            </a:pPr>
          </a:p>
        </p:txBody>
      </p:sp>
      <p:sp>
        <p:nvSpPr>
          <p:cNvPr name="TextBox 8" id="8"/>
          <p:cNvSpPr txBox="true"/>
          <p:nvPr/>
        </p:nvSpPr>
        <p:spPr>
          <a:xfrm rot="0">
            <a:off x="1028700" y="8210196"/>
            <a:ext cx="7379725" cy="2002789"/>
          </a:xfrm>
          <a:prstGeom prst="rect">
            <a:avLst/>
          </a:prstGeom>
        </p:spPr>
        <p:txBody>
          <a:bodyPr anchor="t" rtlCol="false" tIns="0" lIns="0" bIns="0" rIns="0">
            <a:spAutoFit/>
          </a:bodyPr>
          <a:lstStyle/>
          <a:p>
            <a:pPr algn="l">
              <a:lnSpc>
                <a:spcPts val="1960"/>
              </a:lnSpc>
            </a:pPr>
            <a:r>
              <a:rPr lang="en-US" sz="1400">
                <a:solidFill>
                  <a:srgbClr val="000000"/>
                </a:solidFill>
                <a:latin typeface="Futura"/>
                <a:ea typeface="Futura"/>
                <a:cs typeface="Futura"/>
                <a:sym typeface="Futura"/>
              </a:rPr>
              <a:t>In 2023 distribution of gas emission in the United Kingdom by sector, </a:t>
            </a:r>
          </a:p>
          <a:p>
            <a:pPr algn="l" marL="302265" indent="-151133" lvl="1">
              <a:lnSpc>
                <a:spcPts val="1960"/>
              </a:lnSpc>
              <a:buFont typeface="Arial"/>
              <a:buChar char="•"/>
            </a:pPr>
            <a:r>
              <a:rPr lang="en-US" sz="1400">
                <a:solidFill>
                  <a:srgbClr val="000000"/>
                </a:solidFill>
                <a:latin typeface="Futura"/>
                <a:ea typeface="Futura"/>
                <a:cs typeface="Futura"/>
                <a:sym typeface="Futura"/>
              </a:rPr>
              <a:t>Transport – 26%</a:t>
            </a:r>
          </a:p>
          <a:p>
            <a:pPr algn="l" marL="302265" indent="-151133" lvl="1">
              <a:lnSpc>
                <a:spcPts val="1960"/>
              </a:lnSpc>
              <a:buFont typeface="Arial"/>
              <a:buChar char="•"/>
            </a:pPr>
            <a:r>
              <a:rPr lang="en-US" sz="1400">
                <a:solidFill>
                  <a:srgbClr val="000000"/>
                </a:solidFill>
                <a:latin typeface="Futura"/>
                <a:ea typeface="Futura"/>
                <a:cs typeface="Futura"/>
                <a:sym typeface="Futura"/>
              </a:rPr>
              <a:t>Energy Supply -20%</a:t>
            </a:r>
          </a:p>
          <a:p>
            <a:pPr algn="l" marL="302265" indent="-151133" lvl="1">
              <a:lnSpc>
                <a:spcPts val="1960"/>
              </a:lnSpc>
              <a:buFont typeface="Arial"/>
              <a:buChar char="•"/>
            </a:pPr>
            <a:r>
              <a:rPr lang="en-US" sz="1400">
                <a:solidFill>
                  <a:srgbClr val="000000"/>
                </a:solidFill>
                <a:latin typeface="Futura"/>
                <a:ea typeface="Futura"/>
                <a:cs typeface="Futura"/>
                <a:sym typeface="Futura"/>
              </a:rPr>
              <a:t>Business – 18%</a:t>
            </a:r>
          </a:p>
          <a:p>
            <a:pPr algn="l" marL="302265" indent="-151133" lvl="1">
              <a:lnSpc>
                <a:spcPts val="1960"/>
              </a:lnSpc>
              <a:buFont typeface="Arial"/>
              <a:buChar char="•"/>
            </a:pPr>
            <a:r>
              <a:rPr lang="en-US" sz="1400">
                <a:solidFill>
                  <a:srgbClr val="000000"/>
                </a:solidFill>
                <a:latin typeface="Futura"/>
                <a:ea typeface="Futura"/>
                <a:cs typeface="Futura"/>
                <a:sym typeface="Futura"/>
              </a:rPr>
              <a:t>Residential -16%</a:t>
            </a:r>
          </a:p>
          <a:p>
            <a:pPr algn="l" marL="302265" indent="-151133" lvl="1">
              <a:lnSpc>
                <a:spcPts val="1960"/>
              </a:lnSpc>
              <a:buFont typeface="Arial"/>
              <a:buChar char="•"/>
            </a:pPr>
            <a:r>
              <a:rPr lang="en-US" sz="1400">
                <a:solidFill>
                  <a:srgbClr val="000000"/>
                </a:solidFill>
                <a:latin typeface="Futura"/>
                <a:ea typeface="Futura"/>
                <a:cs typeface="Futura"/>
                <a:sym typeface="Futura"/>
              </a:rPr>
              <a:t>Agriculture – 11%</a:t>
            </a:r>
          </a:p>
          <a:p>
            <a:pPr algn="l" marL="302265" indent="-151133" lvl="1">
              <a:lnSpc>
                <a:spcPts val="1960"/>
              </a:lnSpc>
              <a:buFont typeface="Arial"/>
              <a:buChar char="•"/>
            </a:pPr>
            <a:r>
              <a:rPr lang="en-US" sz="1400">
                <a:solidFill>
                  <a:srgbClr val="000000"/>
                </a:solidFill>
                <a:latin typeface="Futura"/>
                <a:ea typeface="Futura"/>
                <a:cs typeface="Futura"/>
                <a:sym typeface="Futura"/>
              </a:rPr>
              <a:t>Waste – 4%</a:t>
            </a:r>
          </a:p>
          <a:p>
            <a:pPr algn="l" marL="302265" indent="-151133" lvl="1">
              <a:lnSpc>
                <a:spcPts val="1960"/>
              </a:lnSpc>
              <a:buFont typeface="Arial"/>
              <a:buChar char="•"/>
            </a:pPr>
            <a:r>
              <a:rPr lang="en-US" sz="1400">
                <a:solidFill>
                  <a:srgbClr val="000000"/>
                </a:solidFill>
                <a:latin typeface="Futura"/>
                <a:ea typeface="Futura"/>
                <a:cs typeface="Futura"/>
                <a:sym typeface="Futura"/>
              </a:rPr>
              <a:t>Other-4%</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201337">
            <a:off x="-2227779" y="8048625"/>
            <a:ext cx="5659536" cy="4114800"/>
          </a:xfrm>
          <a:custGeom>
            <a:avLst/>
            <a:gdLst/>
            <a:ahLst/>
            <a:cxnLst/>
            <a:rect r="r" b="b" t="t" l="l"/>
            <a:pathLst>
              <a:path h="4114800" w="5659536">
                <a:moveTo>
                  <a:pt x="0" y="0"/>
                </a:moveTo>
                <a:lnTo>
                  <a:pt x="5659536" y="0"/>
                </a:lnTo>
                <a:lnTo>
                  <a:pt x="56595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2776385">
            <a:off x="13792116" y="8075460"/>
            <a:ext cx="5659536" cy="4114800"/>
          </a:xfrm>
          <a:custGeom>
            <a:avLst/>
            <a:gdLst/>
            <a:ahLst/>
            <a:cxnLst/>
            <a:rect r="r" b="b" t="t" l="l"/>
            <a:pathLst>
              <a:path h="4114800" w="5659536">
                <a:moveTo>
                  <a:pt x="0" y="0"/>
                </a:moveTo>
                <a:lnTo>
                  <a:pt x="5659536" y="0"/>
                </a:lnTo>
                <a:lnTo>
                  <a:pt x="56595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53374" y="8888060"/>
            <a:ext cx="1195455" cy="1195455"/>
          </a:xfrm>
          <a:custGeom>
            <a:avLst/>
            <a:gdLst/>
            <a:ahLst/>
            <a:cxnLst/>
            <a:rect r="r" b="b" t="t" l="l"/>
            <a:pathLst>
              <a:path h="1195455" w="1195455">
                <a:moveTo>
                  <a:pt x="0" y="0"/>
                </a:moveTo>
                <a:lnTo>
                  <a:pt x="1195455" y="0"/>
                </a:lnTo>
                <a:lnTo>
                  <a:pt x="1195455" y="1195454"/>
                </a:lnTo>
                <a:lnTo>
                  <a:pt x="0" y="1195454"/>
                </a:lnTo>
                <a:lnTo>
                  <a:pt x="0" y="0"/>
                </a:lnTo>
                <a:close/>
              </a:path>
            </a:pathLst>
          </a:custGeom>
          <a:blipFill>
            <a:blip r:embed="rId4">
              <a:alphaModFix amt="65999"/>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599908" y="2099701"/>
            <a:ext cx="3067396" cy="4114800"/>
          </a:xfrm>
          <a:custGeom>
            <a:avLst/>
            <a:gdLst/>
            <a:ahLst/>
            <a:cxnLst/>
            <a:rect r="r" b="b" t="t" l="l"/>
            <a:pathLst>
              <a:path h="4114800" w="3067396">
                <a:moveTo>
                  <a:pt x="0" y="0"/>
                </a:moveTo>
                <a:lnTo>
                  <a:pt x="3067397" y="0"/>
                </a:lnTo>
                <a:lnTo>
                  <a:pt x="306739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10800000">
            <a:off x="6486382" y="6214501"/>
            <a:ext cx="3067396" cy="4114800"/>
          </a:xfrm>
          <a:custGeom>
            <a:avLst/>
            <a:gdLst/>
            <a:ahLst/>
            <a:cxnLst/>
            <a:rect r="r" b="b" t="t" l="l"/>
            <a:pathLst>
              <a:path h="4114800" w="3067396">
                <a:moveTo>
                  <a:pt x="0" y="0"/>
                </a:moveTo>
                <a:lnTo>
                  <a:pt x="3067397" y="0"/>
                </a:lnTo>
                <a:lnTo>
                  <a:pt x="306739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1627351">
            <a:off x="4802760" y="8421259"/>
            <a:ext cx="5659536" cy="4114800"/>
          </a:xfrm>
          <a:custGeom>
            <a:avLst/>
            <a:gdLst/>
            <a:ahLst/>
            <a:cxnLst/>
            <a:rect r="r" b="b" t="t" l="l"/>
            <a:pathLst>
              <a:path h="4114800" w="5659536">
                <a:moveTo>
                  <a:pt x="0" y="0"/>
                </a:moveTo>
                <a:lnTo>
                  <a:pt x="5659537" y="0"/>
                </a:lnTo>
                <a:lnTo>
                  <a:pt x="5659537"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true" flipV="false" rot="0">
            <a:off x="38100" y="8000535"/>
            <a:ext cx="2263977" cy="2515530"/>
          </a:xfrm>
          <a:custGeom>
            <a:avLst/>
            <a:gdLst/>
            <a:ahLst/>
            <a:cxnLst/>
            <a:rect r="r" b="b" t="t" l="l"/>
            <a:pathLst>
              <a:path h="2515530" w="2263977">
                <a:moveTo>
                  <a:pt x="2263977" y="0"/>
                </a:moveTo>
                <a:lnTo>
                  <a:pt x="0" y="0"/>
                </a:lnTo>
                <a:lnTo>
                  <a:pt x="0" y="2515530"/>
                </a:lnTo>
                <a:lnTo>
                  <a:pt x="2263977" y="2515530"/>
                </a:lnTo>
                <a:lnTo>
                  <a:pt x="2263977"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10010205" y="2001276"/>
            <a:ext cx="7647852" cy="2149475"/>
          </a:xfrm>
          <a:prstGeom prst="rect">
            <a:avLst/>
          </a:prstGeom>
        </p:spPr>
        <p:txBody>
          <a:bodyPr anchor="t" rtlCol="false" tIns="0" lIns="0" bIns="0" rIns="0">
            <a:spAutoFit/>
          </a:bodyPr>
          <a:lstStyle/>
          <a:p>
            <a:pPr algn="l">
              <a:lnSpc>
                <a:spcPts val="2800"/>
              </a:lnSpc>
            </a:pPr>
            <a:r>
              <a:rPr lang="en-US" sz="2000">
                <a:solidFill>
                  <a:srgbClr val="000000"/>
                </a:solidFill>
                <a:latin typeface="Futura Bold"/>
                <a:ea typeface="Futura Bold"/>
                <a:cs typeface="Futura Bold"/>
                <a:sym typeface="Futura Bold"/>
              </a:rPr>
              <a:t>Adopt Vertical Farming Techniques:</a:t>
            </a:r>
          </a:p>
          <a:p>
            <a:pPr algn="l" marL="431801" indent="-215900" lvl="1">
              <a:lnSpc>
                <a:spcPts val="2800"/>
              </a:lnSpc>
              <a:buFont typeface="Arial"/>
              <a:buChar char="•"/>
            </a:pPr>
            <a:r>
              <a:rPr lang="en-US" sz="2000">
                <a:solidFill>
                  <a:srgbClr val="000000"/>
                </a:solidFill>
                <a:latin typeface="Futura"/>
                <a:ea typeface="Futura"/>
                <a:cs typeface="Futura"/>
                <a:sym typeface="Futura"/>
              </a:rPr>
              <a:t>Maximise yield and space efficiency, especially in urban areas.</a:t>
            </a:r>
          </a:p>
          <a:p>
            <a:pPr algn="l" marL="431801" indent="-215900" lvl="1">
              <a:lnSpc>
                <a:spcPts val="2800"/>
              </a:lnSpc>
              <a:buFont typeface="Arial"/>
              <a:buChar char="•"/>
            </a:pPr>
            <a:r>
              <a:rPr lang="en-US" sz="2000">
                <a:solidFill>
                  <a:srgbClr val="000000"/>
                </a:solidFill>
                <a:latin typeface="Futura"/>
                <a:ea typeface="Futura"/>
                <a:cs typeface="Futura"/>
                <a:sym typeface="Futura"/>
              </a:rPr>
              <a:t>Implement hydroponic or aeroponic systems to minimise water usage.</a:t>
            </a:r>
          </a:p>
          <a:p>
            <a:pPr algn="l" marL="431801" indent="-215900" lvl="1">
              <a:lnSpc>
                <a:spcPts val="2800"/>
              </a:lnSpc>
              <a:spcBef>
                <a:spcPct val="0"/>
              </a:spcBef>
              <a:buFont typeface="Arial"/>
              <a:buChar char="•"/>
            </a:pPr>
            <a:r>
              <a:rPr lang="en-US" sz="2000">
                <a:solidFill>
                  <a:srgbClr val="000000"/>
                </a:solidFill>
                <a:latin typeface="Futura"/>
                <a:ea typeface="Futura"/>
                <a:cs typeface="Futura"/>
                <a:sym typeface="Futura"/>
              </a:rPr>
              <a:t>Use renewable energy sources like solar or wind power.</a:t>
            </a:r>
          </a:p>
          <a:p>
            <a:pPr algn="l">
              <a:lnSpc>
                <a:spcPts val="2800"/>
              </a:lnSpc>
              <a:spcBef>
                <a:spcPct val="0"/>
              </a:spcBef>
            </a:pPr>
          </a:p>
        </p:txBody>
      </p:sp>
      <p:sp>
        <p:nvSpPr>
          <p:cNvPr name="TextBox 10" id="10"/>
          <p:cNvSpPr txBox="true"/>
          <p:nvPr/>
        </p:nvSpPr>
        <p:spPr>
          <a:xfrm rot="0">
            <a:off x="801393" y="1099576"/>
            <a:ext cx="6942795"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Recommendations</a:t>
            </a:r>
            <a:r>
              <a:rPr lang="en-US" sz="4500">
                <a:solidFill>
                  <a:srgbClr val="000000"/>
                </a:solidFill>
                <a:latin typeface="Futura Ultra-Bold"/>
                <a:ea typeface="Futura Ultra-Bold"/>
                <a:cs typeface="Futura Ultra-Bold"/>
                <a:sym typeface="Futura Ultra-Bold"/>
              </a:rPr>
              <a:t> </a:t>
            </a:r>
          </a:p>
        </p:txBody>
      </p:sp>
      <p:sp>
        <p:nvSpPr>
          <p:cNvPr name="TextBox 11" id="11"/>
          <p:cNvSpPr txBox="true"/>
          <p:nvPr/>
        </p:nvSpPr>
        <p:spPr>
          <a:xfrm rot="0">
            <a:off x="801393" y="2933719"/>
            <a:ext cx="5684989" cy="21494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utura Bold"/>
                <a:ea typeface="Futura Bold"/>
                <a:cs typeface="Futura Bold"/>
                <a:sym typeface="Futura Bold"/>
              </a:rPr>
              <a:t>Utilise Polytunnels for Year-Round Cultivation:</a:t>
            </a:r>
          </a:p>
          <a:p>
            <a:pPr algn="l">
              <a:lnSpc>
                <a:spcPts val="2800"/>
              </a:lnSpc>
              <a:spcBef>
                <a:spcPct val="0"/>
              </a:spcBef>
            </a:pPr>
            <a:r>
              <a:rPr lang="en-US" sz="2000">
                <a:solidFill>
                  <a:srgbClr val="000000"/>
                </a:solidFill>
                <a:latin typeface="Futura"/>
                <a:ea typeface="Futura"/>
                <a:cs typeface="Futura"/>
                <a:sym typeface="Futura"/>
              </a:rPr>
              <a:t>Protect crops from adverse weather conditions.</a:t>
            </a:r>
          </a:p>
          <a:p>
            <a:pPr algn="l">
              <a:lnSpc>
                <a:spcPts val="2800"/>
              </a:lnSpc>
              <a:spcBef>
                <a:spcPct val="0"/>
              </a:spcBef>
            </a:pPr>
            <a:r>
              <a:rPr lang="en-US" sz="2000">
                <a:solidFill>
                  <a:srgbClr val="000000"/>
                </a:solidFill>
                <a:latin typeface="Futura"/>
                <a:ea typeface="Futura"/>
                <a:cs typeface="Futura"/>
                <a:sym typeface="Futura"/>
              </a:rPr>
              <a:t>Implement crop rotation and organic farming techniques.</a:t>
            </a:r>
          </a:p>
          <a:p>
            <a:pPr algn="l">
              <a:lnSpc>
                <a:spcPts val="2800"/>
              </a:lnSpc>
              <a:spcBef>
                <a:spcPct val="0"/>
              </a:spcBef>
            </a:pPr>
            <a:r>
              <a:rPr lang="en-US" sz="2000">
                <a:solidFill>
                  <a:srgbClr val="000000"/>
                </a:solidFill>
                <a:latin typeface="Futura"/>
                <a:ea typeface="Futura"/>
                <a:cs typeface="Futura"/>
                <a:sym typeface="Futura"/>
              </a:rPr>
              <a:t>Lower initial setup costs compared to vertical farming with substantial yield improvements.</a:t>
            </a:r>
          </a:p>
        </p:txBody>
      </p:sp>
      <p:sp>
        <p:nvSpPr>
          <p:cNvPr name="TextBox 12" id="12"/>
          <p:cNvSpPr txBox="true"/>
          <p:nvPr/>
        </p:nvSpPr>
        <p:spPr>
          <a:xfrm rot="0">
            <a:off x="10124505" y="4529042"/>
            <a:ext cx="7647852" cy="214947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utura Bold"/>
                <a:ea typeface="Futura Bold"/>
                <a:cs typeface="Futura Bold"/>
                <a:sym typeface="Futura Bold"/>
              </a:rPr>
              <a:t>Focus on Market Competitiveness:</a:t>
            </a:r>
          </a:p>
          <a:p>
            <a:pPr algn="l">
              <a:lnSpc>
                <a:spcPts val="2800"/>
              </a:lnSpc>
              <a:spcBef>
                <a:spcPct val="0"/>
              </a:spcBef>
            </a:pPr>
            <a:r>
              <a:rPr lang="en-US" sz="2000">
                <a:solidFill>
                  <a:srgbClr val="000000"/>
                </a:solidFill>
                <a:latin typeface="Futura"/>
                <a:ea typeface="Futura"/>
                <a:cs typeface="Futura"/>
                <a:sym typeface="Futura"/>
              </a:rPr>
              <a:t>Reduce reliance on imports from China, India, and Peru.</a:t>
            </a:r>
          </a:p>
          <a:p>
            <a:pPr algn="l">
              <a:lnSpc>
                <a:spcPts val="2800"/>
              </a:lnSpc>
              <a:spcBef>
                <a:spcPct val="0"/>
              </a:spcBef>
            </a:pPr>
            <a:r>
              <a:rPr lang="en-US" sz="2000">
                <a:solidFill>
                  <a:srgbClr val="000000"/>
                </a:solidFill>
                <a:latin typeface="Futura"/>
                <a:ea typeface="Futura"/>
                <a:cs typeface="Futura"/>
                <a:sym typeface="Futura"/>
              </a:rPr>
              <a:t>Mitigate risks associated with supply chain disruptions and geopolitical issues.</a:t>
            </a:r>
          </a:p>
          <a:p>
            <a:pPr algn="l">
              <a:lnSpc>
                <a:spcPts val="2800"/>
              </a:lnSpc>
              <a:spcBef>
                <a:spcPct val="0"/>
              </a:spcBef>
            </a:pPr>
            <a:r>
              <a:rPr lang="en-US" sz="2000">
                <a:solidFill>
                  <a:srgbClr val="000000"/>
                </a:solidFill>
                <a:latin typeface="Futura"/>
                <a:ea typeface="Futura"/>
                <a:cs typeface="Futura"/>
                <a:sym typeface="Futura"/>
              </a:rPr>
              <a:t>Support local economy through job creation and rural development.</a:t>
            </a:r>
          </a:p>
          <a:p>
            <a:pPr algn="l">
              <a:lnSpc>
                <a:spcPts val="2800"/>
              </a:lnSpc>
              <a:spcBef>
                <a:spcPct val="0"/>
              </a:spcBef>
            </a:pPr>
            <a:r>
              <a:rPr lang="en-US" sz="2000">
                <a:solidFill>
                  <a:srgbClr val="000000"/>
                </a:solidFill>
                <a:latin typeface="Futura"/>
                <a:ea typeface="Futura"/>
                <a:cs typeface="Futura"/>
                <a:sym typeface="Futura"/>
              </a:rPr>
              <a:t>Provide fresher produce and reduce transportation emissions.</a:t>
            </a:r>
          </a:p>
        </p:txBody>
      </p:sp>
      <p:sp>
        <p:nvSpPr>
          <p:cNvPr name="TextBox 13" id="13"/>
          <p:cNvSpPr txBox="true"/>
          <p:nvPr/>
        </p:nvSpPr>
        <p:spPr>
          <a:xfrm rot="0">
            <a:off x="10178290" y="7269703"/>
            <a:ext cx="7647852" cy="1444625"/>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utura Bold"/>
                <a:ea typeface="Futura Bold"/>
                <a:cs typeface="Futura Bold"/>
                <a:sym typeface="Futura Bold"/>
              </a:rPr>
              <a:t>I</a:t>
            </a:r>
            <a:r>
              <a:rPr lang="en-US" sz="2000">
                <a:solidFill>
                  <a:srgbClr val="000000"/>
                </a:solidFill>
                <a:latin typeface="Futura Bold"/>
                <a:ea typeface="Futura Bold"/>
                <a:cs typeface="Futura Bold"/>
                <a:sym typeface="Futura Bold"/>
              </a:rPr>
              <a:t>mplement Advanced Farming Practices:</a:t>
            </a:r>
          </a:p>
          <a:p>
            <a:pPr algn="l">
              <a:lnSpc>
                <a:spcPts val="2800"/>
              </a:lnSpc>
              <a:spcBef>
                <a:spcPct val="0"/>
              </a:spcBef>
            </a:pPr>
            <a:r>
              <a:rPr lang="en-US" sz="2000">
                <a:solidFill>
                  <a:srgbClr val="000000"/>
                </a:solidFill>
                <a:latin typeface="Futura"/>
                <a:ea typeface="Futura"/>
                <a:cs typeface="Futura"/>
                <a:sym typeface="Futura"/>
              </a:rPr>
              <a:t>Utilise renewable energy sources for farming operations.</a:t>
            </a:r>
          </a:p>
          <a:p>
            <a:pPr algn="l">
              <a:lnSpc>
                <a:spcPts val="2800"/>
              </a:lnSpc>
              <a:spcBef>
                <a:spcPct val="0"/>
              </a:spcBef>
            </a:pPr>
            <a:r>
              <a:rPr lang="en-US" sz="2000">
                <a:solidFill>
                  <a:srgbClr val="000000"/>
                </a:solidFill>
                <a:latin typeface="Futura"/>
                <a:ea typeface="Futura"/>
                <a:cs typeface="Futura"/>
                <a:sym typeface="Futura"/>
              </a:rPr>
              <a:t>Adopt efficient irrigation systems to conserve water.</a:t>
            </a:r>
          </a:p>
          <a:p>
            <a:pPr algn="l">
              <a:lnSpc>
                <a:spcPts val="2800"/>
              </a:lnSpc>
              <a:spcBef>
                <a:spcPct val="0"/>
              </a:spcBef>
            </a:pPr>
            <a:r>
              <a:rPr lang="en-US" sz="2000">
                <a:solidFill>
                  <a:srgbClr val="000000"/>
                </a:solidFill>
                <a:latin typeface="Futura"/>
                <a:ea typeface="Futura"/>
                <a:cs typeface="Futura"/>
                <a:sym typeface="Futura"/>
              </a:rPr>
              <a:t>Use recyclable or biodegradable packaging materials.</a:t>
            </a:r>
          </a:p>
        </p:txBody>
      </p:sp>
      <p:sp>
        <p:nvSpPr>
          <p:cNvPr name="TextBox 14" id="14"/>
          <p:cNvSpPr txBox="true"/>
          <p:nvPr/>
        </p:nvSpPr>
        <p:spPr>
          <a:xfrm rot="0">
            <a:off x="801393" y="5770001"/>
            <a:ext cx="5056339" cy="2501900"/>
          </a:xfrm>
          <a:prstGeom prst="rect">
            <a:avLst/>
          </a:prstGeom>
        </p:spPr>
        <p:txBody>
          <a:bodyPr anchor="t" rtlCol="false" tIns="0" lIns="0" bIns="0" rIns="0">
            <a:spAutoFit/>
          </a:bodyPr>
          <a:lstStyle/>
          <a:p>
            <a:pPr algn="l">
              <a:lnSpc>
                <a:spcPts val="2800"/>
              </a:lnSpc>
              <a:spcBef>
                <a:spcPct val="0"/>
              </a:spcBef>
            </a:pPr>
            <a:r>
              <a:rPr lang="en-US" sz="2000">
                <a:solidFill>
                  <a:srgbClr val="000000"/>
                </a:solidFill>
                <a:latin typeface="Futura Bold"/>
                <a:ea typeface="Futura Bold"/>
                <a:cs typeface="Futura Bold"/>
                <a:sym typeface="Futura Bold"/>
              </a:rPr>
              <a:t>Conduct Detailed Financial and Environmental Assessments:</a:t>
            </a:r>
          </a:p>
          <a:p>
            <a:pPr algn="l">
              <a:lnSpc>
                <a:spcPts val="2800"/>
              </a:lnSpc>
              <a:spcBef>
                <a:spcPct val="0"/>
              </a:spcBef>
            </a:pPr>
            <a:r>
              <a:rPr lang="en-US" sz="2000">
                <a:solidFill>
                  <a:srgbClr val="000000"/>
                </a:solidFill>
                <a:latin typeface="Futura"/>
                <a:ea typeface="Futura"/>
                <a:cs typeface="Futura"/>
                <a:sym typeface="Futura"/>
              </a:rPr>
              <a:t>Continuously evaluate the financial feasibility of farming techniques.</a:t>
            </a:r>
          </a:p>
          <a:p>
            <a:pPr algn="l">
              <a:lnSpc>
                <a:spcPts val="2800"/>
              </a:lnSpc>
              <a:spcBef>
                <a:spcPct val="0"/>
              </a:spcBef>
            </a:pPr>
            <a:r>
              <a:rPr lang="en-US" sz="2000">
                <a:solidFill>
                  <a:srgbClr val="000000"/>
                </a:solidFill>
                <a:latin typeface="Futura"/>
                <a:ea typeface="Futura"/>
                <a:cs typeface="Futura"/>
                <a:sym typeface="Futura"/>
              </a:rPr>
              <a:t>Measure environmental benefits to ensure long-term viability.</a:t>
            </a:r>
          </a:p>
          <a:p>
            <a:pPr algn="l">
              <a:lnSpc>
                <a:spcPts val="2800"/>
              </a:lnSpc>
              <a:spcBef>
                <a:spcPct val="0"/>
              </a:spcBef>
            </a:pPr>
            <a:r>
              <a:rPr lang="en-US" sz="2000">
                <a:solidFill>
                  <a:srgbClr val="000000"/>
                </a:solidFill>
                <a:latin typeface="Futura"/>
                <a:ea typeface="Futura"/>
                <a:cs typeface="Futura"/>
                <a:sym typeface="Futura"/>
              </a:rPr>
              <a:t>Ensure compliance with regulatory standards.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9795" y="-192519"/>
            <a:ext cx="18987589" cy="10672039"/>
            <a:chOff x="0" y="0"/>
            <a:chExt cx="5000847" cy="2810743"/>
          </a:xfrm>
        </p:grpSpPr>
        <p:sp>
          <p:nvSpPr>
            <p:cNvPr name="Freeform 3" id="3"/>
            <p:cNvSpPr/>
            <p:nvPr/>
          </p:nvSpPr>
          <p:spPr>
            <a:xfrm flipH="false" flipV="false" rot="0">
              <a:off x="0" y="0"/>
              <a:ext cx="5000847" cy="2810743"/>
            </a:xfrm>
            <a:custGeom>
              <a:avLst/>
              <a:gdLst/>
              <a:ahLst/>
              <a:cxnLst/>
              <a:rect r="r" b="b" t="t" l="l"/>
              <a:pathLst>
                <a:path h="2810743" w="5000847">
                  <a:moveTo>
                    <a:pt x="0" y="0"/>
                  </a:moveTo>
                  <a:lnTo>
                    <a:pt x="5000847" y="0"/>
                  </a:lnTo>
                  <a:lnTo>
                    <a:pt x="5000847" y="2810743"/>
                  </a:lnTo>
                  <a:lnTo>
                    <a:pt x="0" y="2810743"/>
                  </a:lnTo>
                  <a:close/>
                </a:path>
              </a:pathLst>
            </a:custGeom>
            <a:solidFill>
              <a:srgbClr val="F1EFE4"/>
            </a:solidFill>
          </p:spPr>
        </p:sp>
        <p:sp>
          <p:nvSpPr>
            <p:cNvPr name="TextBox 4" id="4"/>
            <p:cNvSpPr txBox="true"/>
            <p:nvPr/>
          </p:nvSpPr>
          <p:spPr>
            <a:xfrm>
              <a:off x="0" y="-66675"/>
              <a:ext cx="5000847" cy="2877418"/>
            </a:xfrm>
            <a:prstGeom prst="rect">
              <a:avLst/>
            </a:prstGeom>
          </p:spPr>
          <p:txBody>
            <a:bodyPr anchor="ctr" rtlCol="false" tIns="50800" lIns="50800" bIns="50800" rIns="50800"/>
            <a:lstStyle/>
            <a:p>
              <a:pPr algn="ctr">
                <a:lnSpc>
                  <a:spcPts val="2182"/>
                </a:lnSpc>
              </a:pPr>
            </a:p>
          </p:txBody>
        </p:sp>
      </p:grpSp>
      <p:sp>
        <p:nvSpPr>
          <p:cNvPr name="Freeform 5" id="5"/>
          <p:cNvSpPr/>
          <p:nvPr/>
        </p:nvSpPr>
        <p:spPr>
          <a:xfrm flipH="false" flipV="false" rot="0">
            <a:off x="5708824" y="273946"/>
            <a:ext cx="10976094" cy="9100179"/>
          </a:xfrm>
          <a:custGeom>
            <a:avLst/>
            <a:gdLst/>
            <a:ahLst/>
            <a:cxnLst/>
            <a:rect r="r" b="b" t="t" l="l"/>
            <a:pathLst>
              <a:path h="9100179" w="10976094">
                <a:moveTo>
                  <a:pt x="0" y="0"/>
                </a:moveTo>
                <a:lnTo>
                  <a:pt x="10976093" y="0"/>
                </a:lnTo>
                <a:lnTo>
                  <a:pt x="10976093" y="9100179"/>
                </a:lnTo>
                <a:lnTo>
                  <a:pt x="0" y="91001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603083" y="1659155"/>
            <a:ext cx="6364152" cy="8353899"/>
          </a:xfrm>
          <a:custGeom>
            <a:avLst/>
            <a:gdLst/>
            <a:ahLst/>
            <a:cxnLst/>
            <a:rect r="r" b="b" t="t" l="l"/>
            <a:pathLst>
              <a:path h="8353899" w="6364152">
                <a:moveTo>
                  <a:pt x="0" y="0"/>
                </a:moveTo>
                <a:lnTo>
                  <a:pt x="6364152" y="0"/>
                </a:lnTo>
                <a:lnTo>
                  <a:pt x="6364152" y="8353899"/>
                </a:lnTo>
                <a:lnTo>
                  <a:pt x="0" y="835389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3EE"/>
        </a:solidFill>
      </p:bgPr>
    </p:bg>
    <p:spTree>
      <p:nvGrpSpPr>
        <p:cNvPr id="1" name=""/>
        <p:cNvGrpSpPr/>
        <p:nvPr/>
      </p:nvGrpSpPr>
      <p:grpSpPr>
        <a:xfrm>
          <a:off x="0" y="0"/>
          <a:ext cx="0" cy="0"/>
          <a:chOff x="0" y="0"/>
          <a:chExt cx="0" cy="0"/>
        </a:xfrm>
      </p:grpSpPr>
      <p:grpSp>
        <p:nvGrpSpPr>
          <p:cNvPr name="Group 2" id="2"/>
          <p:cNvGrpSpPr/>
          <p:nvPr/>
        </p:nvGrpSpPr>
        <p:grpSpPr>
          <a:xfrm rot="0">
            <a:off x="13408520" y="5432966"/>
            <a:ext cx="3126928" cy="5770778"/>
            <a:chOff x="0" y="0"/>
            <a:chExt cx="3058160" cy="5643865"/>
          </a:xfrm>
        </p:grpSpPr>
        <p:sp>
          <p:nvSpPr>
            <p:cNvPr name="Freeform 3" id="3"/>
            <p:cNvSpPr/>
            <p:nvPr/>
          </p:nvSpPr>
          <p:spPr>
            <a:xfrm flipH="false" flipV="false" rot="0">
              <a:off x="0" y="0"/>
              <a:ext cx="3058160" cy="5643866"/>
            </a:xfrm>
            <a:custGeom>
              <a:avLst/>
              <a:gdLst/>
              <a:ahLst/>
              <a:cxnLst/>
              <a:rect r="r" b="b" t="t" l="l"/>
              <a:pathLst>
                <a:path h="5643866" w="3058160">
                  <a:moveTo>
                    <a:pt x="3058160" y="5643866"/>
                  </a:moveTo>
                  <a:lnTo>
                    <a:pt x="0" y="5643866"/>
                  </a:lnTo>
                  <a:lnTo>
                    <a:pt x="0" y="1411260"/>
                  </a:lnTo>
                  <a:cubicBezTo>
                    <a:pt x="0" y="632310"/>
                    <a:pt x="684530" y="0"/>
                    <a:pt x="1529080" y="0"/>
                  </a:cubicBezTo>
                  <a:cubicBezTo>
                    <a:pt x="2373630" y="0"/>
                    <a:pt x="3058160" y="632310"/>
                    <a:pt x="3058160" y="1412433"/>
                  </a:cubicBezTo>
                  <a:lnTo>
                    <a:pt x="3058160" y="5643866"/>
                  </a:lnTo>
                  <a:close/>
                </a:path>
              </a:pathLst>
            </a:custGeom>
            <a:blipFill>
              <a:blip r:embed="rId2"/>
              <a:stretch>
                <a:fillRect l="-33895" t="-16576" r="-27562" b="0"/>
              </a:stretch>
            </a:blipFill>
          </p:spPr>
        </p:sp>
      </p:grpSp>
      <p:grpSp>
        <p:nvGrpSpPr>
          <p:cNvPr name="Group 4" id="4"/>
          <p:cNvGrpSpPr/>
          <p:nvPr/>
        </p:nvGrpSpPr>
        <p:grpSpPr>
          <a:xfrm rot="0">
            <a:off x="11442671" y="-1191585"/>
            <a:ext cx="3023099" cy="6046199"/>
            <a:chOff x="0" y="0"/>
            <a:chExt cx="3175000" cy="6350000"/>
          </a:xfrm>
        </p:grpSpPr>
        <p:sp>
          <p:nvSpPr>
            <p:cNvPr name="Freeform 5" id="5"/>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3"/>
              <a:stretch>
                <a:fillRect l="-68651" t="0" r="-67893" b="-36382"/>
              </a:stretch>
            </a:blipFill>
          </p:spPr>
        </p:sp>
      </p:grpSp>
      <p:grpSp>
        <p:nvGrpSpPr>
          <p:cNvPr name="Group 6" id="6"/>
          <p:cNvGrpSpPr/>
          <p:nvPr/>
        </p:nvGrpSpPr>
        <p:grpSpPr>
          <a:xfrm rot="0">
            <a:off x="15111990" y="-1159767"/>
            <a:ext cx="2846916" cy="5693833"/>
            <a:chOff x="0" y="0"/>
            <a:chExt cx="3175000" cy="6350000"/>
          </a:xfrm>
        </p:grpSpPr>
        <p:sp>
          <p:nvSpPr>
            <p:cNvPr name="Freeform 7" id="7"/>
            <p:cNvSpPr/>
            <p:nvPr/>
          </p:nvSpPr>
          <p:spPr>
            <a:xfrm flipH="false" flipV="false" rot="0">
              <a:off x="0" y="0"/>
              <a:ext cx="3175000" cy="6350000"/>
            </a:xfrm>
            <a:custGeom>
              <a:avLst/>
              <a:gdLst/>
              <a:ahLst/>
              <a:cxnLst/>
              <a:rect r="r" b="b" t="t" l="l"/>
              <a:pathLst>
                <a:path h="6350000" w="3175000">
                  <a:moveTo>
                    <a:pt x="1587500" y="6350000"/>
                  </a:moveTo>
                  <a:cubicBezTo>
                    <a:pt x="711200" y="6350000"/>
                    <a:pt x="0" y="5638800"/>
                    <a:pt x="0" y="4762500"/>
                  </a:cubicBezTo>
                  <a:lnTo>
                    <a:pt x="0" y="1587500"/>
                  </a:lnTo>
                  <a:cubicBezTo>
                    <a:pt x="0" y="711200"/>
                    <a:pt x="711200" y="0"/>
                    <a:pt x="1587500" y="0"/>
                  </a:cubicBezTo>
                  <a:cubicBezTo>
                    <a:pt x="2463800" y="0"/>
                    <a:pt x="3175000" y="711200"/>
                    <a:pt x="3175000" y="1587500"/>
                  </a:cubicBezTo>
                  <a:lnTo>
                    <a:pt x="3175000" y="4762500"/>
                  </a:lnTo>
                  <a:cubicBezTo>
                    <a:pt x="3175000" y="5638800"/>
                    <a:pt x="2463800" y="6350000"/>
                    <a:pt x="1587500" y="6350000"/>
                  </a:cubicBezTo>
                  <a:close/>
                </a:path>
              </a:pathLst>
            </a:custGeom>
            <a:blipFill>
              <a:blip r:embed="rId4"/>
              <a:stretch>
                <a:fillRect l="-19177" t="-3032" r="-55974" b="-52657"/>
              </a:stretch>
            </a:blipFill>
          </p:spPr>
        </p:sp>
      </p:grpSp>
      <p:grpSp>
        <p:nvGrpSpPr>
          <p:cNvPr name="Group 8" id="8"/>
          <p:cNvGrpSpPr/>
          <p:nvPr/>
        </p:nvGrpSpPr>
        <p:grpSpPr>
          <a:xfrm rot="0">
            <a:off x="9869205" y="4854613"/>
            <a:ext cx="3109331" cy="6212206"/>
            <a:chOff x="0" y="0"/>
            <a:chExt cx="3058160" cy="6109970"/>
          </a:xfrm>
        </p:grpSpPr>
        <p:sp>
          <p:nvSpPr>
            <p:cNvPr name="Freeform 9" id="9"/>
            <p:cNvSpPr/>
            <p:nvPr/>
          </p:nvSpPr>
          <p:spPr>
            <a:xfrm flipH="false" flipV="false" rot="-59999">
              <a:off x="-53084" y="-14274"/>
              <a:ext cx="3152381" cy="6150465"/>
            </a:xfrm>
            <a:custGeom>
              <a:avLst/>
              <a:gdLst/>
              <a:ahLst/>
              <a:cxnLst/>
              <a:rect r="r" b="b" t="t" l="l"/>
              <a:pathLst>
                <a:path h="6150465" w="3152381">
                  <a:moveTo>
                    <a:pt x="3057694" y="6150465"/>
                  </a:moveTo>
                  <a:lnTo>
                    <a:pt x="0" y="6097093"/>
                  </a:lnTo>
                  <a:lnTo>
                    <a:pt x="79970" y="1515631"/>
                  </a:lnTo>
                  <a:cubicBezTo>
                    <a:pt x="94687" y="672479"/>
                    <a:pt x="791059" y="0"/>
                    <a:pt x="1635481" y="14739"/>
                  </a:cubicBezTo>
                  <a:cubicBezTo>
                    <a:pt x="2479902" y="29479"/>
                    <a:pt x="3152381" y="725851"/>
                    <a:pt x="3137642" y="1570273"/>
                  </a:cubicBezTo>
                  <a:lnTo>
                    <a:pt x="3057694" y="6150465"/>
                  </a:lnTo>
                  <a:close/>
                </a:path>
              </a:pathLst>
            </a:custGeom>
            <a:blipFill>
              <a:blip r:embed="rId5"/>
              <a:stretch>
                <a:fillRect l="-19892" t="-5780" r="-17920" b="0"/>
              </a:stretch>
            </a:blipFill>
          </p:spPr>
        </p:sp>
      </p:grpSp>
      <p:grpSp>
        <p:nvGrpSpPr>
          <p:cNvPr name="Group 10" id="10"/>
          <p:cNvGrpSpPr/>
          <p:nvPr/>
        </p:nvGrpSpPr>
        <p:grpSpPr>
          <a:xfrm rot="0">
            <a:off x="540792" y="243023"/>
            <a:ext cx="3866967" cy="529439"/>
            <a:chOff x="0" y="0"/>
            <a:chExt cx="5155956" cy="705919"/>
          </a:xfrm>
        </p:grpSpPr>
        <p:grpSp>
          <p:nvGrpSpPr>
            <p:cNvPr name="Group 11" id="11"/>
            <p:cNvGrpSpPr/>
            <p:nvPr/>
          </p:nvGrpSpPr>
          <p:grpSpPr>
            <a:xfrm rot="0">
              <a:off x="0" y="0"/>
              <a:ext cx="5155956" cy="705919"/>
              <a:chOff x="0" y="0"/>
              <a:chExt cx="2968301" cy="406400"/>
            </a:xfrm>
          </p:grpSpPr>
          <p:sp>
            <p:nvSpPr>
              <p:cNvPr name="Freeform 12" id="12"/>
              <p:cNvSpPr/>
              <p:nvPr/>
            </p:nvSpPr>
            <p:spPr>
              <a:xfrm flipH="false" flipV="false" rot="0">
                <a:off x="0" y="0"/>
                <a:ext cx="2968301" cy="406400"/>
              </a:xfrm>
              <a:custGeom>
                <a:avLst/>
                <a:gdLst/>
                <a:ahLst/>
                <a:cxnLst/>
                <a:rect r="r" b="b" t="t" l="l"/>
                <a:pathLst>
                  <a:path h="406400" w="2968301">
                    <a:moveTo>
                      <a:pt x="2765101" y="0"/>
                    </a:moveTo>
                    <a:cubicBezTo>
                      <a:pt x="2877325" y="0"/>
                      <a:pt x="2968301" y="90976"/>
                      <a:pt x="2968301" y="203200"/>
                    </a:cubicBezTo>
                    <a:cubicBezTo>
                      <a:pt x="2968301" y="315424"/>
                      <a:pt x="2877325" y="406400"/>
                      <a:pt x="2765101" y="406400"/>
                    </a:cubicBezTo>
                    <a:lnTo>
                      <a:pt x="203200" y="406400"/>
                    </a:lnTo>
                    <a:cubicBezTo>
                      <a:pt x="90976" y="406400"/>
                      <a:pt x="0" y="315424"/>
                      <a:pt x="0" y="203200"/>
                    </a:cubicBezTo>
                    <a:cubicBezTo>
                      <a:pt x="0" y="90976"/>
                      <a:pt x="90976" y="0"/>
                      <a:pt x="203200" y="0"/>
                    </a:cubicBezTo>
                    <a:close/>
                  </a:path>
                </a:pathLst>
              </a:custGeom>
              <a:solidFill>
                <a:srgbClr val="4AAF48"/>
              </a:solidFill>
            </p:spPr>
          </p:sp>
          <p:sp>
            <p:nvSpPr>
              <p:cNvPr name="TextBox 13" id="13"/>
              <p:cNvSpPr txBox="true"/>
              <p:nvPr/>
            </p:nvSpPr>
            <p:spPr>
              <a:xfrm>
                <a:off x="0" y="-38100"/>
                <a:ext cx="2968301" cy="444500"/>
              </a:xfrm>
              <a:prstGeom prst="rect">
                <a:avLst/>
              </a:prstGeom>
            </p:spPr>
            <p:txBody>
              <a:bodyPr anchor="ctr" rtlCol="false" tIns="50800" lIns="50800" bIns="50800" rIns="50800"/>
              <a:lstStyle/>
              <a:p>
                <a:pPr algn="ctr">
                  <a:lnSpc>
                    <a:spcPts val="2100"/>
                  </a:lnSpc>
                </a:pPr>
              </a:p>
            </p:txBody>
          </p:sp>
        </p:grpSp>
        <p:sp>
          <p:nvSpPr>
            <p:cNvPr name="Freeform 14" id="14"/>
            <p:cNvSpPr/>
            <p:nvPr/>
          </p:nvSpPr>
          <p:spPr>
            <a:xfrm flipH="false" flipV="false" rot="0">
              <a:off x="4521851" y="165555"/>
              <a:ext cx="374809" cy="374809"/>
            </a:xfrm>
            <a:custGeom>
              <a:avLst/>
              <a:gdLst/>
              <a:ahLst/>
              <a:cxnLst/>
              <a:rect r="r" b="b" t="t" l="l"/>
              <a:pathLst>
                <a:path h="374809" w="374809">
                  <a:moveTo>
                    <a:pt x="0" y="0"/>
                  </a:moveTo>
                  <a:lnTo>
                    <a:pt x="374809" y="0"/>
                  </a:lnTo>
                  <a:lnTo>
                    <a:pt x="374809" y="374809"/>
                  </a:lnTo>
                  <a:lnTo>
                    <a:pt x="0" y="37480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384219" y="121734"/>
              <a:ext cx="3720347" cy="435264"/>
            </a:xfrm>
            <a:prstGeom prst="rect">
              <a:avLst/>
            </a:prstGeom>
          </p:spPr>
          <p:txBody>
            <a:bodyPr anchor="t" rtlCol="false" tIns="0" lIns="0" bIns="0" rIns="0">
              <a:spAutoFit/>
            </a:bodyPr>
            <a:lstStyle/>
            <a:p>
              <a:pPr algn="l">
                <a:lnSpc>
                  <a:spcPts val="2468"/>
                </a:lnSpc>
              </a:pPr>
              <a:r>
                <a:rPr lang="en-US" sz="1898">
                  <a:solidFill>
                    <a:srgbClr val="F6F3EE"/>
                  </a:solidFill>
                  <a:latin typeface="Futura"/>
                  <a:ea typeface="Futura"/>
                  <a:cs typeface="Futura"/>
                  <a:sym typeface="Futura"/>
                </a:rPr>
                <a:t>OUR TEAM</a:t>
              </a:r>
            </a:p>
          </p:txBody>
        </p:sp>
      </p:grpSp>
      <p:grpSp>
        <p:nvGrpSpPr>
          <p:cNvPr name="Group 16" id="16"/>
          <p:cNvGrpSpPr/>
          <p:nvPr/>
        </p:nvGrpSpPr>
        <p:grpSpPr>
          <a:xfrm rot="-10800000">
            <a:off x="7442975" y="-660790"/>
            <a:ext cx="3353477" cy="6188876"/>
            <a:chOff x="0" y="0"/>
            <a:chExt cx="3058160" cy="5643865"/>
          </a:xfrm>
        </p:grpSpPr>
        <p:sp>
          <p:nvSpPr>
            <p:cNvPr name="Freeform 17" id="17"/>
            <p:cNvSpPr/>
            <p:nvPr/>
          </p:nvSpPr>
          <p:spPr>
            <a:xfrm flipH="true" flipV="true" rot="0">
              <a:off x="0" y="0"/>
              <a:ext cx="3058160" cy="5643866"/>
            </a:xfrm>
            <a:custGeom>
              <a:avLst/>
              <a:gdLst/>
              <a:ahLst/>
              <a:cxnLst/>
              <a:rect r="r" b="b" t="t" l="l"/>
              <a:pathLst>
                <a:path h="5643866" w="3058160">
                  <a:moveTo>
                    <a:pt x="0" y="0"/>
                  </a:moveTo>
                  <a:lnTo>
                    <a:pt x="3058160" y="0"/>
                  </a:lnTo>
                  <a:lnTo>
                    <a:pt x="3058160" y="4232606"/>
                  </a:lnTo>
                  <a:cubicBezTo>
                    <a:pt x="3058160" y="5011556"/>
                    <a:pt x="2373630" y="5643866"/>
                    <a:pt x="1529080" y="5643866"/>
                  </a:cubicBezTo>
                  <a:cubicBezTo>
                    <a:pt x="684530" y="5643866"/>
                    <a:pt x="0" y="5011556"/>
                    <a:pt x="0" y="4231433"/>
                  </a:cubicBezTo>
                  <a:lnTo>
                    <a:pt x="0" y="0"/>
                  </a:lnTo>
                  <a:close/>
                </a:path>
              </a:pathLst>
            </a:custGeom>
            <a:blipFill>
              <a:blip r:embed="rId8"/>
              <a:stretch>
                <a:fillRect l="-27965" t="0" r="-27965" b="0"/>
              </a:stretch>
            </a:blipFill>
          </p:spPr>
        </p:sp>
      </p:grpSp>
      <p:grpSp>
        <p:nvGrpSpPr>
          <p:cNvPr name="Group 18" id="18"/>
          <p:cNvGrpSpPr/>
          <p:nvPr/>
        </p:nvGrpSpPr>
        <p:grpSpPr>
          <a:xfrm rot="0">
            <a:off x="7029465" y="4489118"/>
            <a:ext cx="2669539" cy="365496"/>
            <a:chOff x="0" y="0"/>
            <a:chExt cx="3559385" cy="487327"/>
          </a:xfrm>
        </p:grpSpPr>
        <p:grpSp>
          <p:nvGrpSpPr>
            <p:cNvPr name="Group 19" id="19"/>
            <p:cNvGrpSpPr/>
            <p:nvPr/>
          </p:nvGrpSpPr>
          <p:grpSpPr>
            <a:xfrm rot="0">
              <a:off x="0" y="0"/>
              <a:ext cx="3559385" cy="487327"/>
              <a:chOff x="0" y="0"/>
              <a:chExt cx="2968301" cy="406400"/>
            </a:xfrm>
          </p:grpSpPr>
          <p:sp>
            <p:nvSpPr>
              <p:cNvPr name="Freeform 20" id="20"/>
              <p:cNvSpPr/>
              <p:nvPr/>
            </p:nvSpPr>
            <p:spPr>
              <a:xfrm flipH="false" flipV="false" rot="0">
                <a:off x="0" y="0"/>
                <a:ext cx="2968301" cy="406400"/>
              </a:xfrm>
              <a:custGeom>
                <a:avLst/>
                <a:gdLst/>
                <a:ahLst/>
                <a:cxnLst/>
                <a:rect r="r" b="b" t="t" l="l"/>
                <a:pathLst>
                  <a:path h="406400" w="2968301">
                    <a:moveTo>
                      <a:pt x="2765101" y="0"/>
                    </a:moveTo>
                    <a:cubicBezTo>
                      <a:pt x="2877325" y="0"/>
                      <a:pt x="2968301" y="90976"/>
                      <a:pt x="2968301" y="203200"/>
                    </a:cubicBezTo>
                    <a:cubicBezTo>
                      <a:pt x="2968301" y="315424"/>
                      <a:pt x="2877325" y="406400"/>
                      <a:pt x="2765101" y="406400"/>
                    </a:cubicBezTo>
                    <a:lnTo>
                      <a:pt x="203200" y="406400"/>
                    </a:lnTo>
                    <a:cubicBezTo>
                      <a:pt x="90976" y="406400"/>
                      <a:pt x="0" y="315424"/>
                      <a:pt x="0" y="203200"/>
                    </a:cubicBezTo>
                    <a:cubicBezTo>
                      <a:pt x="0" y="90976"/>
                      <a:pt x="90976" y="0"/>
                      <a:pt x="203200" y="0"/>
                    </a:cubicBezTo>
                    <a:close/>
                  </a:path>
                </a:pathLst>
              </a:custGeom>
              <a:solidFill>
                <a:srgbClr val="4AAF48"/>
              </a:solidFill>
            </p:spPr>
          </p:sp>
          <p:sp>
            <p:nvSpPr>
              <p:cNvPr name="TextBox 21" id="21"/>
              <p:cNvSpPr txBox="true"/>
              <p:nvPr/>
            </p:nvSpPr>
            <p:spPr>
              <a:xfrm>
                <a:off x="0" y="-38100"/>
                <a:ext cx="2968301" cy="444500"/>
              </a:xfrm>
              <a:prstGeom prst="rect">
                <a:avLst/>
              </a:prstGeom>
            </p:spPr>
            <p:txBody>
              <a:bodyPr anchor="ctr" rtlCol="false" tIns="45814" lIns="45814" bIns="45814" rIns="45814"/>
              <a:lstStyle/>
              <a:p>
                <a:pPr algn="ctr">
                  <a:lnSpc>
                    <a:spcPts val="2100"/>
                  </a:lnSpc>
                </a:pPr>
              </a:p>
            </p:txBody>
          </p:sp>
        </p:grpSp>
        <p:sp>
          <p:nvSpPr>
            <p:cNvPr name="Freeform 22" id="22"/>
            <p:cNvSpPr/>
            <p:nvPr/>
          </p:nvSpPr>
          <p:spPr>
            <a:xfrm flipH="false" flipV="false" rot="0">
              <a:off x="2996126" y="76143"/>
              <a:ext cx="338021" cy="338021"/>
            </a:xfrm>
            <a:custGeom>
              <a:avLst/>
              <a:gdLst/>
              <a:ahLst/>
              <a:cxnLst/>
              <a:rect r="r" b="b" t="t" l="l"/>
              <a:pathLst>
                <a:path h="338021" w="338021">
                  <a:moveTo>
                    <a:pt x="0" y="0"/>
                  </a:moveTo>
                  <a:lnTo>
                    <a:pt x="338021" y="0"/>
                  </a:lnTo>
                  <a:lnTo>
                    <a:pt x="338021" y="338022"/>
                  </a:lnTo>
                  <a:lnTo>
                    <a:pt x="0" y="338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3" id="23"/>
            <p:cNvSpPr txBox="true"/>
            <p:nvPr/>
          </p:nvSpPr>
          <p:spPr>
            <a:xfrm rot="0">
              <a:off x="204190" y="16013"/>
              <a:ext cx="3355196" cy="398152"/>
            </a:xfrm>
            <a:prstGeom prst="rect">
              <a:avLst/>
            </a:prstGeom>
          </p:spPr>
          <p:txBody>
            <a:bodyPr anchor="t" rtlCol="false" tIns="0" lIns="0" bIns="0" rIns="0">
              <a:spAutoFit/>
            </a:bodyPr>
            <a:lstStyle/>
            <a:p>
              <a:pPr algn="l">
                <a:lnSpc>
                  <a:spcPts val="2226"/>
                </a:lnSpc>
              </a:pPr>
              <a:r>
                <a:rPr lang="en-US" sz="1712">
                  <a:solidFill>
                    <a:srgbClr val="F6F3EE"/>
                  </a:solidFill>
                  <a:latin typeface="Futura"/>
                  <a:ea typeface="Futura"/>
                  <a:cs typeface="Futura"/>
                  <a:sym typeface="Futura"/>
                </a:rPr>
                <a:t>HEMBRAT </a:t>
              </a:r>
            </a:p>
          </p:txBody>
        </p:sp>
      </p:grpSp>
      <p:grpSp>
        <p:nvGrpSpPr>
          <p:cNvPr name="Group 24" id="24"/>
          <p:cNvGrpSpPr/>
          <p:nvPr/>
        </p:nvGrpSpPr>
        <p:grpSpPr>
          <a:xfrm rot="0">
            <a:off x="10989462" y="4132642"/>
            <a:ext cx="2669539" cy="365496"/>
            <a:chOff x="0" y="0"/>
            <a:chExt cx="3559385" cy="487327"/>
          </a:xfrm>
        </p:grpSpPr>
        <p:grpSp>
          <p:nvGrpSpPr>
            <p:cNvPr name="Group 25" id="25"/>
            <p:cNvGrpSpPr/>
            <p:nvPr/>
          </p:nvGrpSpPr>
          <p:grpSpPr>
            <a:xfrm rot="0">
              <a:off x="0" y="0"/>
              <a:ext cx="3559385" cy="487327"/>
              <a:chOff x="0" y="0"/>
              <a:chExt cx="2968301" cy="406400"/>
            </a:xfrm>
          </p:grpSpPr>
          <p:sp>
            <p:nvSpPr>
              <p:cNvPr name="Freeform 26" id="26"/>
              <p:cNvSpPr/>
              <p:nvPr/>
            </p:nvSpPr>
            <p:spPr>
              <a:xfrm flipH="false" flipV="false" rot="0">
                <a:off x="0" y="0"/>
                <a:ext cx="2968301" cy="406400"/>
              </a:xfrm>
              <a:custGeom>
                <a:avLst/>
                <a:gdLst/>
                <a:ahLst/>
                <a:cxnLst/>
                <a:rect r="r" b="b" t="t" l="l"/>
                <a:pathLst>
                  <a:path h="406400" w="2968301">
                    <a:moveTo>
                      <a:pt x="2765101" y="0"/>
                    </a:moveTo>
                    <a:cubicBezTo>
                      <a:pt x="2877325" y="0"/>
                      <a:pt x="2968301" y="90976"/>
                      <a:pt x="2968301" y="203200"/>
                    </a:cubicBezTo>
                    <a:cubicBezTo>
                      <a:pt x="2968301" y="315424"/>
                      <a:pt x="2877325" y="406400"/>
                      <a:pt x="2765101" y="406400"/>
                    </a:cubicBezTo>
                    <a:lnTo>
                      <a:pt x="203200" y="406400"/>
                    </a:lnTo>
                    <a:cubicBezTo>
                      <a:pt x="90976" y="406400"/>
                      <a:pt x="0" y="315424"/>
                      <a:pt x="0" y="203200"/>
                    </a:cubicBezTo>
                    <a:cubicBezTo>
                      <a:pt x="0" y="90976"/>
                      <a:pt x="90976" y="0"/>
                      <a:pt x="203200" y="0"/>
                    </a:cubicBezTo>
                    <a:close/>
                  </a:path>
                </a:pathLst>
              </a:custGeom>
              <a:solidFill>
                <a:srgbClr val="4AAF48"/>
              </a:solidFill>
            </p:spPr>
          </p:sp>
          <p:sp>
            <p:nvSpPr>
              <p:cNvPr name="TextBox 27" id="27"/>
              <p:cNvSpPr txBox="true"/>
              <p:nvPr/>
            </p:nvSpPr>
            <p:spPr>
              <a:xfrm>
                <a:off x="0" y="-38100"/>
                <a:ext cx="2968301" cy="444500"/>
              </a:xfrm>
              <a:prstGeom prst="rect">
                <a:avLst/>
              </a:prstGeom>
            </p:spPr>
            <p:txBody>
              <a:bodyPr anchor="ctr" rtlCol="false" tIns="45814" lIns="45814" bIns="45814" rIns="45814"/>
              <a:lstStyle/>
              <a:p>
                <a:pPr algn="ctr">
                  <a:lnSpc>
                    <a:spcPts val="2100"/>
                  </a:lnSpc>
                </a:pPr>
              </a:p>
            </p:txBody>
          </p:sp>
        </p:grpSp>
        <p:sp>
          <p:nvSpPr>
            <p:cNvPr name="Freeform 28" id="28"/>
            <p:cNvSpPr/>
            <p:nvPr/>
          </p:nvSpPr>
          <p:spPr>
            <a:xfrm flipH="false" flipV="false" rot="0">
              <a:off x="2996126" y="76143"/>
              <a:ext cx="338021" cy="338021"/>
            </a:xfrm>
            <a:custGeom>
              <a:avLst/>
              <a:gdLst/>
              <a:ahLst/>
              <a:cxnLst/>
              <a:rect r="r" b="b" t="t" l="l"/>
              <a:pathLst>
                <a:path h="338021" w="338021">
                  <a:moveTo>
                    <a:pt x="0" y="0"/>
                  </a:moveTo>
                  <a:lnTo>
                    <a:pt x="338021" y="0"/>
                  </a:lnTo>
                  <a:lnTo>
                    <a:pt x="338021" y="338022"/>
                  </a:lnTo>
                  <a:lnTo>
                    <a:pt x="0" y="338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9" id="29"/>
            <p:cNvSpPr txBox="true"/>
            <p:nvPr/>
          </p:nvSpPr>
          <p:spPr>
            <a:xfrm rot="0">
              <a:off x="204190" y="16013"/>
              <a:ext cx="3355196" cy="396452"/>
            </a:xfrm>
            <a:prstGeom prst="rect">
              <a:avLst/>
            </a:prstGeom>
          </p:spPr>
          <p:txBody>
            <a:bodyPr anchor="t" rtlCol="false" tIns="0" lIns="0" bIns="0" rIns="0">
              <a:spAutoFit/>
            </a:bodyPr>
            <a:lstStyle/>
            <a:p>
              <a:pPr algn="l">
                <a:lnSpc>
                  <a:spcPts val="2226"/>
                </a:lnSpc>
              </a:pPr>
              <a:r>
                <a:rPr lang="en-US" sz="1712">
                  <a:solidFill>
                    <a:srgbClr val="F6F3EE"/>
                  </a:solidFill>
                  <a:latin typeface="Futura"/>
                  <a:ea typeface="Futura"/>
                  <a:cs typeface="Futura"/>
                  <a:sym typeface="Futura"/>
                </a:rPr>
                <a:t>LIMICA</a:t>
              </a:r>
            </a:p>
          </p:txBody>
        </p:sp>
      </p:grpSp>
      <p:grpSp>
        <p:nvGrpSpPr>
          <p:cNvPr name="Group 30" id="30"/>
          <p:cNvGrpSpPr/>
          <p:nvPr/>
        </p:nvGrpSpPr>
        <p:grpSpPr>
          <a:xfrm rot="0">
            <a:off x="14589761" y="3767147"/>
            <a:ext cx="2669539" cy="365496"/>
            <a:chOff x="0" y="0"/>
            <a:chExt cx="3559385" cy="487327"/>
          </a:xfrm>
        </p:grpSpPr>
        <p:grpSp>
          <p:nvGrpSpPr>
            <p:cNvPr name="Group 31" id="31"/>
            <p:cNvGrpSpPr/>
            <p:nvPr/>
          </p:nvGrpSpPr>
          <p:grpSpPr>
            <a:xfrm rot="0">
              <a:off x="0" y="0"/>
              <a:ext cx="3559385" cy="487327"/>
              <a:chOff x="0" y="0"/>
              <a:chExt cx="2968301" cy="406400"/>
            </a:xfrm>
          </p:grpSpPr>
          <p:sp>
            <p:nvSpPr>
              <p:cNvPr name="Freeform 32" id="32"/>
              <p:cNvSpPr/>
              <p:nvPr/>
            </p:nvSpPr>
            <p:spPr>
              <a:xfrm flipH="false" flipV="false" rot="0">
                <a:off x="0" y="0"/>
                <a:ext cx="2968301" cy="406400"/>
              </a:xfrm>
              <a:custGeom>
                <a:avLst/>
                <a:gdLst/>
                <a:ahLst/>
                <a:cxnLst/>
                <a:rect r="r" b="b" t="t" l="l"/>
                <a:pathLst>
                  <a:path h="406400" w="2968301">
                    <a:moveTo>
                      <a:pt x="2765101" y="0"/>
                    </a:moveTo>
                    <a:cubicBezTo>
                      <a:pt x="2877325" y="0"/>
                      <a:pt x="2968301" y="90976"/>
                      <a:pt x="2968301" y="203200"/>
                    </a:cubicBezTo>
                    <a:cubicBezTo>
                      <a:pt x="2968301" y="315424"/>
                      <a:pt x="2877325" y="406400"/>
                      <a:pt x="2765101" y="406400"/>
                    </a:cubicBezTo>
                    <a:lnTo>
                      <a:pt x="203200" y="406400"/>
                    </a:lnTo>
                    <a:cubicBezTo>
                      <a:pt x="90976" y="406400"/>
                      <a:pt x="0" y="315424"/>
                      <a:pt x="0" y="203200"/>
                    </a:cubicBezTo>
                    <a:cubicBezTo>
                      <a:pt x="0" y="90976"/>
                      <a:pt x="90976" y="0"/>
                      <a:pt x="203200" y="0"/>
                    </a:cubicBezTo>
                    <a:close/>
                  </a:path>
                </a:pathLst>
              </a:custGeom>
              <a:solidFill>
                <a:srgbClr val="4AAF48"/>
              </a:solidFill>
            </p:spPr>
          </p:sp>
          <p:sp>
            <p:nvSpPr>
              <p:cNvPr name="TextBox 33" id="33"/>
              <p:cNvSpPr txBox="true"/>
              <p:nvPr/>
            </p:nvSpPr>
            <p:spPr>
              <a:xfrm>
                <a:off x="0" y="-38100"/>
                <a:ext cx="2968301" cy="444500"/>
              </a:xfrm>
              <a:prstGeom prst="rect">
                <a:avLst/>
              </a:prstGeom>
            </p:spPr>
            <p:txBody>
              <a:bodyPr anchor="ctr" rtlCol="false" tIns="45814" lIns="45814" bIns="45814" rIns="45814"/>
              <a:lstStyle/>
              <a:p>
                <a:pPr algn="ctr">
                  <a:lnSpc>
                    <a:spcPts val="2100"/>
                  </a:lnSpc>
                </a:pPr>
              </a:p>
            </p:txBody>
          </p:sp>
        </p:grpSp>
        <p:sp>
          <p:nvSpPr>
            <p:cNvPr name="Freeform 34" id="34"/>
            <p:cNvSpPr/>
            <p:nvPr/>
          </p:nvSpPr>
          <p:spPr>
            <a:xfrm flipH="false" flipV="false" rot="0">
              <a:off x="2996126" y="76143"/>
              <a:ext cx="338021" cy="338021"/>
            </a:xfrm>
            <a:custGeom>
              <a:avLst/>
              <a:gdLst/>
              <a:ahLst/>
              <a:cxnLst/>
              <a:rect r="r" b="b" t="t" l="l"/>
              <a:pathLst>
                <a:path h="338021" w="338021">
                  <a:moveTo>
                    <a:pt x="0" y="0"/>
                  </a:moveTo>
                  <a:lnTo>
                    <a:pt x="338021" y="0"/>
                  </a:lnTo>
                  <a:lnTo>
                    <a:pt x="338021" y="338022"/>
                  </a:lnTo>
                  <a:lnTo>
                    <a:pt x="0" y="338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35" id="35"/>
            <p:cNvSpPr txBox="true"/>
            <p:nvPr/>
          </p:nvSpPr>
          <p:spPr>
            <a:xfrm rot="0">
              <a:off x="204190" y="16013"/>
              <a:ext cx="3355196" cy="398152"/>
            </a:xfrm>
            <a:prstGeom prst="rect">
              <a:avLst/>
            </a:prstGeom>
          </p:spPr>
          <p:txBody>
            <a:bodyPr anchor="t" rtlCol="false" tIns="0" lIns="0" bIns="0" rIns="0">
              <a:spAutoFit/>
            </a:bodyPr>
            <a:lstStyle/>
            <a:p>
              <a:pPr algn="l">
                <a:lnSpc>
                  <a:spcPts val="2226"/>
                </a:lnSpc>
              </a:pPr>
              <a:r>
                <a:rPr lang="en-US" sz="1712">
                  <a:solidFill>
                    <a:srgbClr val="F6F3EE"/>
                  </a:solidFill>
                  <a:latin typeface="Futura"/>
                  <a:ea typeface="Futura"/>
                  <a:cs typeface="Futura"/>
                  <a:sym typeface="Futura"/>
                </a:rPr>
                <a:t>CHARLIE</a:t>
              </a:r>
            </a:p>
          </p:txBody>
        </p:sp>
      </p:grpSp>
      <p:grpSp>
        <p:nvGrpSpPr>
          <p:cNvPr name="Group 36" id="36"/>
          <p:cNvGrpSpPr/>
          <p:nvPr/>
        </p:nvGrpSpPr>
        <p:grpSpPr>
          <a:xfrm rot="0">
            <a:off x="14786697" y="9703284"/>
            <a:ext cx="2669539" cy="365496"/>
            <a:chOff x="0" y="0"/>
            <a:chExt cx="3559385" cy="487327"/>
          </a:xfrm>
        </p:grpSpPr>
        <p:grpSp>
          <p:nvGrpSpPr>
            <p:cNvPr name="Group 37" id="37"/>
            <p:cNvGrpSpPr/>
            <p:nvPr/>
          </p:nvGrpSpPr>
          <p:grpSpPr>
            <a:xfrm rot="0">
              <a:off x="0" y="0"/>
              <a:ext cx="3559385" cy="487327"/>
              <a:chOff x="0" y="0"/>
              <a:chExt cx="2968301" cy="406400"/>
            </a:xfrm>
          </p:grpSpPr>
          <p:sp>
            <p:nvSpPr>
              <p:cNvPr name="Freeform 38" id="38"/>
              <p:cNvSpPr/>
              <p:nvPr/>
            </p:nvSpPr>
            <p:spPr>
              <a:xfrm flipH="false" flipV="false" rot="0">
                <a:off x="0" y="0"/>
                <a:ext cx="2968301" cy="406400"/>
              </a:xfrm>
              <a:custGeom>
                <a:avLst/>
                <a:gdLst/>
                <a:ahLst/>
                <a:cxnLst/>
                <a:rect r="r" b="b" t="t" l="l"/>
                <a:pathLst>
                  <a:path h="406400" w="2968301">
                    <a:moveTo>
                      <a:pt x="2765101" y="0"/>
                    </a:moveTo>
                    <a:cubicBezTo>
                      <a:pt x="2877325" y="0"/>
                      <a:pt x="2968301" y="90976"/>
                      <a:pt x="2968301" y="203200"/>
                    </a:cubicBezTo>
                    <a:cubicBezTo>
                      <a:pt x="2968301" y="315424"/>
                      <a:pt x="2877325" y="406400"/>
                      <a:pt x="2765101" y="406400"/>
                    </a:cubicBezTo>
                    <a:lnTo>
                      <a:pt x="203200" y="406400"/>
                    </a:lnTo>
                    <a:cubicBezTo>
                      <a:pt x="90976" y="406400"/>
                      <a:pt x="0" y="315424"/>
                      <a:pt x="0" y="203200"/>
                    </a:cubicBezTo>
                    <a:cubicBezTo>
                      <a:pt x="0" y="90976"/>
                      <a:pt x="90976" y="0"/>
                      <a:pt x="203200" y="0"/>
                    </a:cubicBezTo>
                    <a:close/>
                  </a:path>
                </a:pathLst>
              </a:custGeom>
              <a:solidFill>
                <a:srgbClr val="4AAF48"/>
              </a:solidFill>
            </p:spPr>
          </p:sp>
          <p:sp>
            <p:nvSpPr>
              <p:cNvPr name="TextBox 39" id="39"/>
              <p:cNvSpPr txBox="true"/>
              <p:nvPr/>
            </p:nvSpPr>
            <p:spPr>
              <a:xfrm>
                <a:off x="0" y="-38100"/>
                <a:ext cx="2968301" cy="444500"/>
              </a:xfrm>
              <a:prstGeom prst="rect">
                <a:avLst/>
              </a:prstGeom>
            </p:spPr>
            <p:txBody>
              <a:bodyPr anchor="ctr" rtlCol="false" tIns="45814" lIns="45814" bIns="45814" rIns="45814"/>
              <a:lstStyle/>
              <a:p>
                <a:pPr algn="ctr">
                  <a:lnSpc>
                    <a:spcPts val="2100"/>
                  </a:lnSpc>
                </a:pPr>
              </a:p>
            </p:txBody>
          </p:sp>
        </p:grpSp>
        <p:sp>
          <p:nvSpPr>
            <p:cNvPr name="Freeform 40" id="40"/>
            <p:cNvSpPr/>
            <p:nvPr/>
          </p:nvSpPr>
          <p:spPr>
            <a:xfrm flipH="false" flipV="false" rot="0">
              <a:off x="2996126" y="76143"/>
              <a:ext cx="338021" cy="338021"/>
            </a:xfrm>
            <a:custGeom>
              <a:avLst/>
              <a:gdLst/>
              <a:ahLst/>
              <a:cxnLst/>
              <a:rect r="r" b="b" t="t" l="l"/>
              <a:pathLst>
                <a:path h="338021" w="338021">
                  <a:moveTo>
                    <a:pt x="0" y="0"/>
                  </a:moveTo>
                  <a:lnTo>
                    <a:pt x="338021" y="0"/>
                  </a:lnTo>
                  <a:lnTo>
                    <a:pt x="338021" y="338022"/>
                  </a:lnTo>
                  <a:lnTo>
                    <a:pt x="0" y="338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1" id="41"/>
            <p:cNvSpPr txBox="true"/>
            <p:nvPr/>
          </p:nvSpPr>
          <p:spPr>
            <a:xfrm rot="0">
              <a:off x="204190" y="16013"/>
              <a:ext cx="3355196" cy="398152"/>
            </a:xfrm>
            <a:prstGeom prst="rect">
              <a:avLst/>
            </a:prstGeom>
          </p:spPr>
          <p:txBody>
            <a:bodyPr anchor="t" rtlCol="false" tIns="0" lIns="0" bIns="0" rIns="0">
              <a:spAutoFit/>
            </a:bodyPr>
            <a:lstStyle/>
            <a:p>
              <a:pPr algn="l">
                <a:lnSpc>
                  <a:spcPts val="2226"/>
                </a:lnSpc>
              </a:pPr>
              <a:r>
                <a:rPr lang="en-US" sz="1712">
                  <a:solidFill>
                    <a:srgbClr val="F6F3EE"/>
                  </a:solidFill>
                  <a:latin typeface="Futura"/>
                  <a:ea typeface="Futura"/>
                  <a:cs typeface="Futura"/>
                  <a:sym typeface="Futura"/>
                </a:rPr>
                <a:t>THAO VAN</a:t>
              </a:r>
            </a:p>
          </p:txBody>
        </p:sp>
      </p:grpSp>
      <p:grpSp>
        <p:nvGrpSpPr>
          <p:cNvPr name="Group 42" id="42"/>
          <p:cNvGrpSpPr/>
          <p:nvPr/>
        </p:nvGrpSpPr>
        <p:grpSpPr>
          <a:xfrm rot="0">
            <a:off x="8801549" y="9703284"/>
            <a:ext cx="2669539" cy="365496"/>
            <a:chOff x="0" y="0"/>
            <a:chExt cx="3559385" cy="487327"/>
          </a:xfrm>
        </p:grpSpPr>
        <p:grpSp>
          <p:nvGrpSpPr>
            <p:cNvPr name="Group 43" id="43"/>
            <p:cNvGrpSpPr/>
            <p:nvPr/>
          </p:nvGrpSpPr>
          <p:grpSpPr>
            <a:xfrm rot="0">
              <a:off x="0" y="0"/>
              <a:ext cx="3559385" cy="487327"/>
              <a:chOff x="0" y="0"/>
              <a:chExt cx="2968301" cy="406400"/>
            </a:xfrm>
          </p:grpSpPr>
          <p:sp>
            <p:nvSpPr>
              <p:cNvPr name="Freeform 44" id="44"/>
              <p:cNvSpPr/>
              <p:nvPr/>
            </p:nvSpPr>
            <p:spPr>
              <a:xfrm flipH="false" flipV="false" rot="0">
                <a:off x="0" y="0"/>
                <a:ext cx="2968301" cy="406400"/>
              </a:xfrm>
              <a:custGeom>
                <a:avLst/>
                <a:gdLst/>
                <a:ahLst/>
                <a:cxnLst/>
                <a:rect r="r" b="b" t="t" l="l"/>
                <a:pathLst>
                  <a:path h="406400" w="2968301">
                    <a:moveTo>
                      <a:pt x="2765101" y="0"/>
                    </a:moveTo>
                    <a:cubicBezTo>
                      <a:pt x="2877325" y="0"/>
                      <a:pt x="2968301" y="90976"/>
                      <a:pt x="2968301" y="203200"/>
                    </a:cubicBezTo>
                    <a:cubicBezTo>
                      <a:pt x="2968301" y="315424"/>
                      <a:pt x="2877325" y="406400"/>
                      <a:pt x="2765101" y="406400"/>
                    </a:cubicBezTo>
                    <a:lnTo>
                      <a:pt x="203200" y="406400"/>
                    </a:lnTo>
                    <a:cubicBezTo>
                      <a:pt x="90976" y="406400"/>
                      <a:pt x="0" y="315424"/>
                      <a:pt x="0" y="203200"/>
                    </a:cubicBezTo>
                    <a:cubicBezTo>
                      <a:pt x="0" y="90976"/>
                      <a:pt x="90976" y="0"/>
                      <a:pt x="203200" y="0"/>
                    </a:cubicBezTo>
                    <a:close/>
                  </a:path>
                </a:pathLst>
              </a:custGeom>
              <a:solidFill>
                <a:srgbClr val="4AAF48"/>
              </a:solidFill>
            </p:spPr>
          </p:sp>
          <p:sp>
            <p:nvSpPr>
              <p:cNvPr name="TextBox 45" id="45"/>
              <p:cNvSpPr txBox="true"/>
              <p:nvPr/>
            </p:nvSpPr>
            <p:spPr>
              <a:xfrm>
                <a:off x="0" y="-38100"/>
                <a:ext cx="2968301" cy="444500"/>
              </a:xfrm>
              <a:prstGeom prst="rect">
                <a:avLst/>
              </a:prstGeom>
            </p:spPr>
            <p:txBody>
              <a:bodyPr anchor="ctr" rtlCol="false" tIns="45814" lIns="45814" bIns="45814" rIns="45814"/>
              <a:lstStyle/>
              <a:p>
                <a:pPr algn="ctr">
                  <a:lnSpc>
                    <a:spcPts val="2100"/>
                  </a:lnSpc>
                </a:pPr>
              </a:p>
            </p:txBody>
          </p:sp>
        </p:grpSp>
        <p:sp>
          <p:nvSpPr>
            <p:cNvPr name="Freeform 46" id="46"/>
            <p:cNvSpPr/>
            <p:nvPr/>
          </p:nvSpPr>
          <p:spPr>
            <a:xfrm flipH="false" flipV="false" rot="0">
              <a:off x="2996126" y="76143"/>
              <a:ext cx="338021" cy="338021"/>
            </a:xfrm>
            <a:custGeom>
              <a:avLst/>
              <a:gdLst/>
              <a:ahLst/>
              <a:cxnLst/>
              <a:rect r="r" b="b" t="t" l="l"/>
              <a:pathLst>
                <a:path h="338021" w="338021">
                  <a:moveTo>
                    <a:pt x="0" y="0"/>
                  </a:moveTo>
                  <a:lnTo>
                    <a:pt x="338021" y="0"/>
                  </a:lnTo>
                  <a:lnTo>
                    <a:pt x="338021" y="338022"/>
                  </a:lnTo>
                  <a:lnTo>
                    <a:pt x="0" y="3380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47" id="47"/>
            <p:cNvSpPr txBox="true"/>
            <p:nvPr/>
          </p:nvSpPr>
          <p:spPr>
            <a:xfrm rot="0">
              <a:off x="204190" y="16013"/>
              <a:ext cx="3355196" cy="398152"/>
            </a:xfrm>
            <a:prstGeom prst="rect">
              <a:avLst/>
            </a:prstGeom>
          </p:spPr>
          <p:txBody>
            <a:bodyPr anchor="t" rtlCol="false" tIns="0" lIns="0" bIns="0" rIns="0">
              <a:spAutoFit/>
            </a:bodyPr>
            <a:lstStyle/>
            <a:p>
              <a:pPr algn="l">
                <a:lnSpc>
                  <a:spcPts val="2226"/>
                </a:lnSpc>
              </a:pPr>
              <a:r>
                <a:rPr lang="en-US" sz="1712">
                  <a:solidFill>
                    <a:srgbClr val="F6F3EE"/>
                  </a:solidFill>
                  <a:latin typeface="Futura"/>
                  <a:ea typeface="Futura"/>
                  <a:cs typeface="Futura"/>
                  <a:sym typeface="Futura"/>
                </a:rPr>
                <a:t>ENUSHI</a:t>
              </a:r>
            </a:p>
          </p:txBody>
        </p:sp>
      </p:grpSp>
      <p:sp>
        <p:nvSpPr>
          <p:cNvPr name="Freeform 48" id="48"/>
          <p:cNvSpPr/>
          <p:nvPr/>
        </p:nvSpPr>
        <p:spPr>
          <a:xfrm flipH="false" flipV="false" rot="0">
            <a:off x="1119006" y="1067509"/>
            <a:ext cx="2710539" cy="2419772"/>
          </a:xfrm>
          <a:custGeom>
            <a:avLst/>
            <a:gdLst/>
            <a:ahLst/>
            <a:cxnLst/>
            <a:rect r="r" b="b" t="t" l="l"/>
            <a:pathLst>
              <a:path h="2419772" w="2710539">
                <a:moveTo>
                  <a:pt x="0" y="0"/>
                </a:moveTo>
                <a:lnTo>
                  <a:pt x="2710538" y="0"/>
                </a:lnTo>
                <a:lnTo>
                  <a:pt x="2710538" y="2419771"/>
                </a:lnTo>
                <a:lnTo>
                  <a:pt x="0" y="2419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49" id="49"/>
          <p:cNvGrpSpPr>
            <a:grpSpLocks noChangeAspect="true"/>
          </p:cNvGrpSpPr>
          <p:nvPr/>
        </p:nvGrpSpPr>
        <p:grpSpPr>
          <a:xfrm rot="0">
            <a:off x="694266" y="5143500"/>
            <a:ext cx="3998657" cy="4645281"/>
            <a:chOff x="0" y="0"/>
            <a:chExt cx="5466080" cy="6350000"/>
          </a:xfrm>
        </p:grpSpPr>
        <p:sp>
          <p:nvSpPr>
            <p:cNvPr name="Freeform 50" id="50"/>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51" id="51"/>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1"/>
              <a:stretch>
                <a:fillRect l="0" t="0" r="0" b="-4166"/>
              </a:stretch>
            </a:blipFill>
          </p:spPr>
        </p:sp>
        <p:sp>
          <p:nvSpPr>
            <p:cNvPr name="Freeform 52" id="52"/>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53" id="53"/>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54" id="54"/>
          <p:cNvSpPr txBox="true"/>
          <p:nvPr/>
        </p:nvSpPr>
        <p:spPr>
          <a:xfrm rot="0">
            <a:off x="694266" y="3677215"/>
            <a:ext cx="4591531" cy="1266825"/>
          </a:xfrm>
          <a:prstGeom prst="rect">
            <a:avLst/>
          </a:prstGeom>
        </p:spPr>
        <p:txBody>
          <a:bodyPr anchor="t" rtlCol="false" tIns="0" lIns="0" bIns="0" rIns="0">
            <a:spAutoFit/>
          </a:bodyPr>
          <a:lstStyle/>
          <a:p>
            <a:pPr algn="l">
              <a:lnSpc>
                <a:spcPts val="4500"/>
              </a:lnSpc>
            </a:pPr>
            <a:r>
              <a:rPr lang="en-US" sz="4500">
                <a:solidFill>
                  <a:srgbClr val="000000"/>
                </a:solidFill>
                <a:latin typeface="Futura Bold"/>
                <a:ea typeface="Futura Bold"/>
                <a:cs typeface="Futura Bold"/>
                <a:sym typeface="Futura Bold"/>
              </a:rPr>
              <a:t>GET TO KNOW OUR TEAM!</a:t>
            </a:r>
          </a:p>
        </p:txBody>
      </p:sp>
      <p:grpSp>
        <p:nvGrpSpPr>
          <p:cNvPr name="Group 55" id="55"/>
          <p:cNvGrpSpPr/>
          <p:nvPr/>
        </p:nvGrpSpPr>
        <p:grpSpPr>
          <a:xfrm rot="0">
            <a:off x="815931" y="9039207"/>
            <a:ext cx="3755329" cy="502040"/>
            <a:chOff x="0" y="0"/>
            <a:chExt cx="5007105" cy="669386"/>
          </a:xfrm>
        </p:grpSpPr>
        <p:grpSp>
          <p:nvGrpSpPr>
            <p:cNvPr name="Group 56" id="56"/>
            <p:cNvGrpSpPr/>
            <p:nvPr/>
          </p:nvGrpSpPr>
          <p:grpSpPr>
            <a:xfrm rot="0">
              <a:off x="0" y="0"/>
              <a:ext cx="5007105" cy="669386"/>
              <a:chOff x="0" y="0"/>
              <a:chExt cx="2968301" cy="396824"/>
            </a:xfrm>
          </p:grpSpPr>
          <p:sp>
            <p:nvSpPr>
              <p:cNvPr name="Freeform 57" id="57"/>
              <p:cNvSpPr/>
              <p:nvPr/>
            </p:nvSpPr>
            <p:spPr>
              <a:xfrm flipH="false" flipV="false" rot="0">
                <a:off x="0" y="0"/>
                <a:ext cx="2968301" cy="396824"/>
              </a:xfrm>
              <a:custGeom>
                <a:avLst/>
                <a:gdLst/>
                <a:ahLst/>
                <a:cxnLst/>
                <a:rect r="r" b="b" t="t" l="l"/>
                <a:pathLst>
                  <a:path h="396824" w="2968301">
                    <a:moveTo>
                      <a:pt x="2765101" y="0"/>
                    </a:moveTo>
                    <a:cubicBezTo>
                      <a:pt x="2877325" y="0"/>
                      <a:pt x="2968301" y="88832"/>
                      <a:pt x="2968301" y="198412"/>
                    </a:cubicBezTo>
                    <a:cubicBezTo>
                      <a:pt x="2968301" y="307992"/>
                      <a:pt x="2877325" y="396824"/>
                      <a:pt x="2765101" y="396824"/>
                    </a:cubicBezTo>
                    <a:lnTo>
                      <a:pt x="203200" y="396824"/>
                    </a:lnTo>
                    <a:cubicBezTo>
                      <a:pt x="90976" y="396824"/>
                      <a:pt x="0" y="307992"/>
                      <a:pt x="0" y="198412"/>
                    </a:cubicBezTo>
                    <a:cubicBezTo>
                      <a:pt x="0" y="88832"/>
                      <a:pt x="90976" y="0"/>
                      <a:pt x="203200" y="0"/>
                    </a:cubicBezTo>
                    <a:close/>
                  </a:path>
                </a:pathLst>
              </a:custGeom>
              <a:solidFill>
                <a:srgbClr val="4AAF48"/>
              </a:solidFill>
            </p:spPr>
          </p:sp>
          <p:sp>
            <p:nvSpPr>
              <p:cNvPr name="TextBox 58" id="58"/>
              <p:cNvSpPr txBox="true"/>
              <p:nvPr/>
            </p:nvSpPr>
            <p:spPr>
              <a:xfrm>
                <a:off x="0" y="-38100"/>
                <a:ext cx="2968301" cy="434924"/>
              </a:xfrm>
              <a:prstGeom prst="rect">
                <a:avLst/>
              </a:prstGeom>
            </p:spPr>
            <p:txBody>
              <a:bodyPr anchor="ctr" rtlCol="false" tIns="50800" lIns="50800" bIns="50800" rIns="50800"/>
              <a:lstStyle/>
              <a:p>
                <a:pPr algn="ctr">
                  <a:lnSpc>
                    <a:spcPts val="2100"/>
                  </a:lnSpc>
                </a:pPr>
              </a:p>
            </p:txBody>
          </p:sp>
        </p:grpSp>
        <p:sp>
          <p:nvSpPr>
            <p:cNvPr name="Freeform 59" id="59"/>
            <p:cNvSpPr/>
            <p:nvPr/>
          </p:nvSpPr>
          <p:spPr>
            <a:xfrm flipH="false" flipV="false" rot="0">
              <a:off x="4391306" y="160776"/>
              <a:ext cx="363988" cy="363988"/>
            </a:xfrm>
            <a:custGeom>
              <a:avLst/>
              <a:gdLst/>
              <a:ahLst/>
              <a:cxnLst/>
              <a:rect r="r" b="b" t="t" l="l"/>
              <a:pathLst>
                <a:path h="363988" w="363988">
                  <a:moveTo>
                    <a:pt x="0" y="0"/>
                  </a:moveTo>
                  <a:lnTo>
                    <a:pt x="363988" y="0"/>
                  </a:lnTo>
                  <a:lnTo>
                    <a:pt x="363988" y="363988"/>
                  </a:lnTo>
                  <a:lnTo>
                    <a:pt x="0" y="3639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0" id="60"/>
            <p:cNvSpPr txBox="true"/>
            <p:nvPr/>
          </p:nvSpPr>
          <p:spPr>
            <a:xfrm rot="0">
              <a:off x="373127" y="154669"/>
              <a:ext cx="3612942" cy="151214"/>
            </a:xfrm>
            <a:prstGeom prst="rect">
              <a:avLst/>
            </a:prstGeom>
          </p:spPr>
          <p:txBody>
            <a:bodyPr anchor="t" rtlCol="false" tIns="0" lIns="0" bIns="0" rIns="0">
              <a:spAutoFit/>
            </a:bodyPr>
            <a:lstStyle/>
            <a:p>
              <a:pPr algn="l">
                <a:lnSpc>
                  <a:spcPts val="882"/>
                </a:lnSpc>
              </a:pPr>
            </a:p>
          </p:txBody>
        </p:sp>
      </p:grpSp>
      <p:sp>
        <p:nvSpPr>
          <p:cNvPr name="TextBox 61" id="61"/>
          <p:cNvSpPr txBox="true"/>
          <p:nvPr/>
        </p:nvSpPr>
        <p:spPr>
          <a:xfrm rot="0">
            <a:off x="935243" y="9097631"/>
            <a:ext cx="3078063" cy="318516"/>
          </a:xfrm>
          <a:prstGeom prst="rect">
            <a:avLst/>
          </a:prstGeom>
        </p:spPr>
        <p:txBody>
          <a:bodyPr anchor="t" rtlCol="false" tIns="0" lIns="0" bIns="0" rIns="0">
            <a:spAutoFit/>
          </a:bodyPr>
          <a:lstStyle/>
          <a:p>
            <a:pPr algn="ctr">
              <a:lnSpc>
                <a:spcPts val="2394"/>
              </a:lnSpc>
              <a:spcBef>
                <a:spcPct val="0"/>
              </a:spcBef>
            </a:pPr>
            <a:r>
              <a:rPr lang="en-US" sz="1710">
                <a:solidFill>
                  <a:srgbClr val="FFFFFF"/>
                </a:solidFill>
                <a:latin typeface="Futura"/>
                <a:ea typeface="Futura"/>
                <a:cs typeface="Futura"/>
                <a:sym typeface="Futura"/>
              </a:rPr>
              <a:t>DR PADMI NAGIRIKANDALAGE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AutoShape 2" id="2"/>
          <p:cNvSpPr/>
          <p:nvPr/>
        </p:nvSpPr>
        <p:spPr>
          <a:xfrm rot="0">
            <a:off x="14781473" y="838562"/>
            <a:ext cx="3506527" cy="8609876"/>
          </a:xfrm>
          <a:prstGeom prst="rect">
            <a:avLst/>
          </a:prstGeom>
          <a:solidFill>
            <a:srgbClr val="4AAF48"/>
          </a:solidFill>
        </p:spPr>
      </p:sp>
      <p:grpSp>
        <p:nvGrpSpPr>
          <p:cNvPr name="Group 3" id="3"/>
          <p:cNvGrpSpPr/>
          <p:nvPr/>
        </p:nvGrpSpPr>
        <p:grpSpPr>
          <a:xfrm rot="0">
            <a:off x="10068954" y="1642358"/>
            <a:ext cx="7190346" cy="6963251"/>
            <a:chOff x="0" y="0"/>
            <a:chExt cx="9587128" cy="9284335"/>
          </a:xfrm>
        </p:grpSpPr>
        <p:pic>
          <p:nvPicPr>
            <p:cNvPr name="Picture 4" id="4"/>
            <p:cNvPicPr>
              <a:picLocks noChangeAspect="true"/>
            </p:cNvPicPr>
            <p:nvPr/>
          </p:nvPicPr>
          <p:blipFill>
            <a:blip r:embed="rId2"/>
            <a:srcRect l="0" t="1579" r="0" b="1579"/>
            <a:stretch>
              <a:fillRect/>
            </a:stretch>
          </p:blipFill>
          <p:spPr>
            <a:xfrm flipH="false" flipV="false">
              <a:off x="0" y="0"/>
              <a:ext cx="9587128" cy="9284335"/>
            </a:xfrm>
            <a:prstGeom prst="rect">
              <a:avLst/>
            </a:prstGeom>
          </p:spPr>
        </p:pic>
      </p:grpSp>
      <p:sp>
        <p:nvSpPr>
          <p:cNvPr name="TextBox 5" id="5"/>
          <p:cNvSpPr txBox="true"/>
          <p:nvPr/>
        </p:nvSpPr>
        <p:spPr>
          <a:xfrm rot="0">
            <a:off x="1028700" y="2929599"/>
            <a:ext cx="8115300" cy="3544569"/>
          </a:xfrm>
          <a:prstGeom prst="rect">
            <a:avLst/>
          </a:prstGeom>
        </p:spPr>
        <p:txBody>
          <a:bodyPr anchor="t" rtlCol="false" tIns="0" lIns="0" bIns="0" rIns="0">
            <a:spAutoFit/>
          </a:bodyPr>
          <a:lstStyle/>
          <a:p>
            <a:pPr algn="l" marL="474984" indent="-237492" lvl="1">
              <a:lnSpc>
                <a:spcPts val="3080"/>
              </a:lnSpc>
              <a:buFont typeface="Arial"/>
              <a:buChar char="•"/>
            </a:pPr>
            <a:r>
              <a:rPr lang="en-US" sz="2200">
                <a:solidFill>
                  <a:srgbClr val="000000"/>
                </a:solidFill>
                <a:latin typeface="Futura"/>
                <a:ea typeface="Futura"/>
                <a:cs typeface="Futura"/>
                <a:sym typeface="Futura"/>
              </a:rPr>
              <a:t>Optimised Farming Techniques: We will help you leverage advanced farming methods like polytunnels and vertical farming to maximise yield and profitability.</a:t>
            </a:r>
          </a:p>
          <a:p>
            <a:pPr algn="l" marL="474984" indent="-237492" lvl="1">
              <a:lnSpc>
                <a:spcPts val="3080"/>
              </a:lnSpc>
              <a:buFont typeface="Arial"/>
              <a:buChar char="•"/>
            </a:pPr>
            <a:r>
              <a:rPr lang="en-US" sz="2200">
                <a:solidFill>
                  <a:srgbClr val="000000"/>
                </a:solidFill>
                <a:latin typeface="Futura"/>
                <a:ea typeface="Futura"/>
                <a:cs typeface="Futura"/>
                <a:sym typeface="Futura"/>
              </a:rPr>
              <a:t>Market Competitiveness: Our consultancy ensures your venture can compete effectively by meeting market demand and reducing import dependency.</a:t>
            </a:r>
          </a:p>
          <a:p>
            <a:pPr algn="l" marL="474984" indent="-237492" lvl="1">
              <a:lnSpc>
                <a:spcPts val="3080"/>
              </a:lnSpc>
              <a:spcBef>
                <a:spcPct val="0"/>
              </a:spcBef>
              <a:buFont typeface="Arial"/>
              <a:buChar char="•"/>
            </a:pPr>
            <a:r>
              <a:rPr lang="en-US" sz="2200">
                <a:solidFill>
                  <a:srgbClr val="000000"/>
                </a:solidFill>
                <a:latin typeface="Futura"/>
                <a:ea typeface="Futura"/>
                <a:cs typeface="Futura"/>
                <a:sym typeface="Futura"/>
              </a:rPr>
              <a:t>Sustainability Focus: We promote sustainable farming practices that contribute to long-term environmental and economic benefits.</a:t>
            </a:r>
          </a:p>
        </p:txBody>
      </p:sp>
      <p:sp>
        <p:nvSpPr>
          <p:cNvPr name="TextBox 6" id="6"/>
          <p:cNvSpPr txBox="true"/>
          <p:nvPr/>
        </p:nvSpPr>
        <p:spPr>
          <a:xfrm rot="0">
            <a:off x="1028700" y="1547108"/>
            <a:ext cx="13026172"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AutoShape 2" id="2"/>
          <p:cNvSpPr/>
          <p:nvPr/>
        </p:nvSpPr>
        <p:spPr>
          <a:xfrm rot="0">
            <a:off x="0" y="9611747"/>
            <a:ext cx="18288000" cy="675253"/>
          </a:xfrm>
          <a:prstGeom prst="rect">
            <a:avLst/>
          </a:prstGeom>
          <a:solidFill>
            <a:srgbClr val="4AAF48"/>
          </a:solidFill>
        </p:spPr>
      </p:sp>
      <p:sp>
        <p:nvSpPr>
          <p:cNvPr name="AutoShape 3" id="3"/>
          <p:cNvSpPr/>
          <p:nvPr/>
        </p:nvSpPr>
        <p:spPr>
          <a:xfrm flipH="true">
            <a:off x="0" y="9248775"/>
            <a:ext cx="18288000" cy="0"/>
          </a:xfrm>
          <a:prstGeom prst="line">
            <a:avLst/>
          </a:prstGeom>
          <a:ln cap="flat" w="19050">
            <a:solidFill>
              <a:srgbClr val="4AAF48"/>
            </a:solidFill>
            <a:prstDash val="solid"/>
            <a:headEnd type="none" len="sm" w="sm"/>
            <a:tailEnd type="none" len="sm" w="sm"/>
          </a:ln>
        </p:spPr>
      </p:sp>
      <p:sp>
        <p:nvSpPr>
          <p:cNvPr name="Freeform 4" id="4"/>
          <p:cNvSpPr/>
          <p:nvPr/>
        </p:nvSpPr>
        <p:spPr>
          <a:xfrm flipH="false" flipV="false" rot="0">
            <a:off x="221016" y="0"/>
            <a:ext cx="13490811" cy="10553890"/>
          </a:xfrm>
          <a:custGeom>
            <a:avLst/>
            <a:gdLst/>
            <a:ahLst/>
            <a:cxnLst/>
            <a:rect r="r" b="b" t="t" l="l"/>
            <a:pathLst>
              <a:path h="10553890" w="13490811">
                <a:moveTo>
                  <a:pt x="0" y="0"/>
                </a:moveTo>
                <a:lnTo>
                  <a:pt x="13490811" y="0"/>
                </a:lnTo>
                <a:lnTo>
                  <a:pt x="13490811" y="10553890"/>
                </a:lnTo>
                <a:lnTo>
                  <a:pt x="0" y="10553890"/>
                </a:lnTo>
                <a:lnTo>
                  <a:pt x="0" y="0"/>
                </a:lnTo>
                <a:close/>
              </a:path>
            </a:pathLst>
          </a:custGeom>
          <a:blipFill>
            <a:blip r:embed="rId2">
              <a:alphaModFix amt="9999"/>
            </a:blip>
            <a:stretch>
              <a:fillRect l="0" t="-262" r="0" b="-4715"/>
            </a:stretch>
          </a:blipFill>
        </p:spPr>
      </p:sp>
      <p:sp>
        <p:nvSpPr>
          <p:cNvPr name="TextBox 5" id="5"/>
          <p:cNvSpPr txBox="true"/>
          <p:nvPr/>
        </p:nvSpPr>
        <p:spPr>
          <a:xfrm rot="0">
            <a:off x="464062" y="370205"/>
            <a:ext cx="12516279"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Ginger Market: UK</a:t>
            </a:r>
          </a:p>
        </p:txBody>
      </p:sp>
      <p:sp>
        <p:nvSpPr>
          <p:cNvPr name="TextBox 6" id="6"/>
          <p:cNvSpPr txBox="true"/>
          <p:nvPr/>
        </p:nvSpPr>
        <p:spPr>
          <a:xfrm rot="0">
            <a:off x="769402" y="1418466"/>
            <a:ext cx="15000127" cy="7840345"/>
          </a:xfrm>
          <a:prstGeom prst="rect">
            <a:avLst/>
          </a:prstGeom>
        </p:spPr>
        <p:txBody>
          <a:bodyPr anchor="t" rtlCol="false" tIns="0" lIns="0" bIns="0" rIns="0">
            <a:spAutoFit/>
          </a:bodyPr>
          <a:lstStyle/>
          <a:p>
            <a:pPr algn="l">
              <a:lnSpc>
                <a:spcPts val="3080"/>
              </a:lnSpc>
            </a:pPr>
            <a:r>
              <a:rPr lang="en-US" sz="2200">
                <a:solidFill>
                  <a:srgbClr val="000000"/>
                </a:solidFill>
                <a:latin typeface="Futura Bold"/>
                <a:ea typeface="Futura Bold"/>
                <a:cs typeface="Futura Bold"/>
                <a:sym typeface="Futura Bold"/>
              </a:rPr>
              <a:t>Growing Demand : </a:t>
            </a:r>
          </a:p>
          <a:p>
            <a:pPr algn="l">
              <a:lnSpc>
                <a:spcPts val="3080"/>
              </a:lnSpc>
            </a:pPr>
            <a:r>
              <a:rPr lang="en-US" sz="2200">
                <a:solidFill>
                  <a:srgbClr val="000000"/>
                </a:solidFill>
                <a:latin typeface="Futura"/>
                <a:ea typeface="Futura"/>
                <a:cs typeface="Futura"/>
                <a:sym typeface="Futura"/>
              </a:rPr>
              <a:t>Health benefits: anti-inflammatory, anti-nausea, digestive properties</a:t>
            </a:r>
          </a:p>
          <a:p>
            <a:pPr algn="l" marL="474981" indent="-237491" lvl="1">
              <a:lnSpc>
                <a:spcPts val="3080"/>
              </a:lnSpc>
              <a:buFont typeface="Arial"/>
              <a:buChar char="•"/>
            </a:pPr>
            <a:r>
              <a:rPr lang="en-US" sz="2200">
                <a:solidFill>
                  <a:srgbClr val="000000"/>
                </a:solidFill>
                <a:latin typeface="Futura"/>
                <a:ea typeface="Futura"/>
                <a:cs typeface="Futura"/>
                <a:sym typeface="Futura"/>
              </a:rPr>
              <a:t>Popular in culinary uses: savory and sweet dishes</a:t>
            </a:r>
          </a:p>
          <a:p>
            <a:pPr algn="l" marL="474981" indent="-237491" lvl="1">
              <a:lnSpc>
                <a:spcPts val="3080"/>
              </a:lnSpc>
              <a:buFont typeface="Arial"/>
              <a:buChar char="•"/>
            </a:pPr>
            <a:r>
              <a:rPr lang="en-US" sz="2200">
                <a:solidFill>
                  <a:srgbClr val="000000"/>
                </a:solidFill>
                <a:latin typeface="Futura"/>
                <a:ea typeface="Futura"/>
                <a:cs typeface="Futura"/>
                <a:sym typeface="Futura"/>
              </a:rPr>
              <a:t>Rising wellness trends: teas, detox drinks, dietary supplements</a:t>
            </a:r>
          </a:p>
          <a:p>
            <a:pPr algn="l">
              <a:lnSpc>
                <a:spcPts val="3080"/>
              </a:lnSpc>
            </a:pPr>
            <a:r>
              <a:rPr lang="en-US" sz="2200">
                <a:solidFill>
                  <a:srgbClr val="000000"/>
                </a:solidFill>
                <a:latin typeface="Futura Bold"/>
                <a:ea typeface="Futura Bold"/>
                <a:cs typeface="Futura Bold"/>
                <a:sym typeface="Futura Bold"/>
              </a:rPr>
              <a:t>Import Dependency</a:t>
            </a:r>
          </a:p>
          <a:p>
            <a:pPr algn="l" marL="474981" indent="-237491" lvl="1">
              <a:lnSpc>
                <a:spcPts val="3080"/>
              </a:lnSpc>
              <a:buFont typeface="Arial"/>
              <a:buChar char="•"/>
            </a:pPr>
            <a:r>
              <a:rPr lang="en-US" sz="2200">
                <a:solidFill>
                  <a:srgbClr val="000000"/>
                </a:solidFill>
                <a:latin typeface="Futura"/>
                <a:ea typeface="Futura"/>
                <a:cs typeface="Futura"/>
                <a:sym typeface="Futura"/>
              </a:rPr>
              <a:t>UK imports 60% of ginger from China, India, and Peru</a:t>
            </a:r>
          </a:p>
          <a:p>
            <a:pPr algn="l" marL="474981" indent="-237491" lvl="1">
              <a:lnSpc>
                <a:spcPts val="3080"/>
              </a:lnSpc>
              <a:buFont typeface="Arial"/>
              <a:buChar char="•"/>
            </a:pPr>
            <a:r>
              <a:rPr lang="en-US" sz="2200">
                <a:solidFill>
                  <a:srgbClr val="000000"/>
                </a:solidFill>
                <a:latin typeface="Futura"/>
                <a:ea typeface="Futura"/>
                <a:cs typeface="Futura"/>
                <a:sym typeface="Futura"/>
              </a:rPr>
              <a:t>Supply chain disruptions: geopolitical issues, tariffs, transportation</a:t>
            </a:r>
          </a:p>
          <a:p>
            <a:pPr algn="l">
              <a:lnSpc>
                <a:spcPts val="3080"/>
              </a:lnSpc>
            </a:pPr>
            <a:r>
              <a:rPr lang="en-US" sz="2200">
                <a:solidFill>
                  <a:srgbClr val="000000"/>
                </a:solidFill>
                <a:latin typeface="Futura Bold"/>
                <a:ea typeface="Futura Bold"/>
                <a:cs typeface="Futura Bold"/>
                <a:sym typeface="Futura Bold"/>
              </a:rPr>
              <a:t>Market Growth Projections</a:t>
            </a:r>
          </a:p>
          <a:p>
            <a:pPr algn="l" marL="474981" indent="-237491" lvl="1">
              <a:lnSpc>
                <a:spcPts val="3080"/>
              </a:lnSpc>
              <a:buFont typeface="Arial"/>
              <a:buChar char="•"/>
            </a:pPr>
            <a:r>
              <a:rPr lang="en-US" sz="2200">
                <a:solidFill>
                  <a:srgbClr val="000000"/>
                </a:solidFill>
                <a:latin typeface="Futura"/>
                <a:ea typeface="Futura"/>
                <a:cs typeface="Futura"/>
                <a:sym typeface="Futura"/>
              </a:rPr>
              <a:t>Global ginger market: $3 billion in 2020, 6% CAGR</a:t>
            </a:r>
          </a:p>
          <a:p>
            <a:pPr algn="l" marL="474981" indent="-237491" lvl="1">
              <a:lnSpc>
                <a:spcPts val="3080"/>
              </a:lnSpc>
              <a:buFont typeface="Arial"/>
              <a:buChar char="•"/>
            </a:pPr>
            <a:r>
              <a:rPr lang="en-US" sz="2200">
                <a:solidFill>
                  <a:srgbClr val="000000"/>
                </a:solidFill>
                <a:latin typeface="Futura"/>
                <a:ea typeface="Futura"/>
                <a:cs typeface="Futura"/>
                <a:sym typeface="Futura"/>
              </a:rPr>
              <a:t>UK market growth: 5% annual increase</a:t>
            </a:r>
          </a:p>
          <a:p>
            <a:pPr algn="l" marL="474981" indent="-237491" lvl="1">
              <a:lnSpc>
                <a:spcPts val="3080"/>
              </a:lnSpc>
              <a:buFont typeface="Arial"/>
              <a:buChar char="•"/>
            </a:pPr>
            <a:r>
              <a:rPr lang="en-US" sz="2200">
                <a:solidFill>
                  <a:srgbClr val="000000"/>
                </a:solidFill>
                <a:latin typeface="Futura"/>
                <a:ea typeface="Futura"/>
                <a:cs typeface="Futura"/>
                <a:sym typeface="Futura"/>
              </a:rPr>
              <a:t>Competitive Landscape</a:t>
            </a:r>
          </a:p>
          <a:p>
            <a:pPr algn="l" marL="474981" indent="-237491" lvl="1">
              <a:lnSpc>
                <a:spcPts val="3080"/>
              </a:lnSpc>
              <a:buFont typeface="Arial"/>
              <a:buChar char="•"/>
            </a:pPr>
            <a:r>
              <a:rPr lang="en-US" sz="2200">
                <a:solidFill>
                  <a:srgbClr val="000000"/>
                </a:solidFill>
                <a:latin typeface="Futura"/>
                <a:ea typeface="Futura"/>
                <a:cs typeface="Futura"/>
                <a:sym typeface="Futura"/>
              </a:rPr>
              <a:t>Major importers and distributors dominate</a:t>
            </a:r>
          </a:p>
          <a:p>
            <a:pPr algn="l" marL="474981" indent="-237491" lvl="1">
              <a:lnSpc>
                <a:spcPts val="3080"/>
              </a:lnSpc>
              <a:buFont typeface="Arial"/>
              <a:buChar char="•"/>
            </a:pPr>
            <a:r>
              <a:rPr lang="en-US" sz="2200">
                <a:solidFill>
                  <a:srgbClr val="000000"/>
                </a:solidFill>
                <a:latin typeface="Futura"/>
                <a:ea typeface="Futura"/>
                <a:cs typeface="Futura"/>
                <a:sym typeface="Futura"/>
              </a:rPr>
              <a:t>Unique selling proposition: superior freshness, sustainability, support for local economies</a:t>
            </a:r>
          </a:p>
          <a:p>
            <a:pPr algn="l">
              <a:lnSpc>
                <a:spcPts val="3080"/>
              </a:lnSpc>
            </a:pPr>
            <a:r>
              <a:rPr lang="en-US" sz="2200">
                <a:solidFill>
                  <a:srgbClr val="000000"/>
                </a:solidFill>
                <a:latin typeface="Futura Bold"/>
                <a:ea typeface="Futura Bold"/>
                <a:cs typeface="Futura Bold"/>
                <a:sym typeface="Futura Bold"/>
              </a:rPr>
              <a:t>Local Production Benefits</a:t>
            </a:r>
          </a:p>
          <a:p>
            <a:pPr algn="l" marL="474981" indent="-237491" lvl="1">
              <a:lnSpc>
                <a:spcPts val="3080"/>
              </a:lnSpc>
              <a:buFont typeface="Arial"/>
              <a:buChar char="•"/>
            </a:pPr>
            <a:r>
              <a:rPr lang="en-US" sz="2200">
                <a:solidFill>
                  <a:srgbClr val="000000"/>
                </a:solidFill>
                <a:latin typeface="Futura"/>
                <a:ea typeface="Futura"/>
                <a:cs typeface="Futura"/>
                <a:sym typeface="Futura"/>
              </a:rPr>
              <a:t>Fresher produce</a:t>
            </a:r>
          </a:p>
          <a:p>
            <a:pPr algn="l" marL="474981" indent="-237491" lvl="1">
              <a:lnSpc>
                <a:spcPts val="3080"/>
              </a:lnSpc>
              <a:buFont typeface="Arial"/>
              <a:buChar char="•"/>
            </a:pPr>
            <a:r>
              <a:rPr lang="en-US" sz="2200">
                <a:solidFill>
                  <a:srgbClr val="000000"/>
                </a:solidFill>
                <a:latin typeface="Futura"/>
                <a:ea typeface="Futura"/>
                <a:cs typeface="Futura"/>
                <a:sym typeface="Futura"/>
              </a:rPr>
              <a:t>Reduced carbon footprint</a:t>
            </a:r>
          </a:p>
          <a:p>
            <a:pPr algn="l" marL="474981" indent="-237491" lvl="1">
              <a:lnSpc>
                <a:spcPts val="3080"/>
              </a:lnSpc>
              <a:buFont typeface="Arial"/>
              <a:buChar char="•"/>
            </a:pPr>
            <a:r>
              <a:rPr lang="en-US" sz="2200">
                <a:solidFill>
                  <a:srgbClr val="000000"/>
                </a:solidFill>
                <a:latin typeface="Futura"/>
                <a:ea typeface="Futura"/>
                <a:cs typeface="Futura"/>
                <a:sym typeface="Futura"/>
              </a:rPr>
              <a:t>Economic impact: job creation, rural growth</a:t>
            </a:r>
          </a:p>
          <a:p>
            <a:pPr algn="l" marL="474981" indent="-237491" lvl="1">
              <a:lnSpc>
                <a:spcPts val="3080"/>
              </a:lnSpc>
              <a:buFont typeface="Arial"/>
              <a:buChar char="•"/>
            </a:pPr>
            <a:r>
              <a:rPr lang="en-US" sz="2200">
                <a:solidFill>
                  <a:srgbClr val="000000"/>
                </a:solidFill>
                <a:latin typeface="Futura"/>
                <a:ea typeface="Futura"/>
                <a:cs typeface="Futura"/>
                <a:sym typeface="Futura"/>
              </a:rPr>
              <a:t>Consumer preference for locally sourced and organic produce</a:t>
            </a:r>
          </a:p>
          <a:p>
            <a:pPr algn="l">
              <a:lnSpc>
                <a:spcPts val="3080"/>
              </a:lnSpc>
            </a:pPr>
          </a:p>
          <a:p>
            <a:pPr algn="l">
              <a:lnSpc>
                <a:spcPts val="3080"/>
              </a:lnSpc>
              <a:spcBef>
                <a:spcPct val="0"/>
              </a:spcBef>
            </a:pPr>
          </a:p>
        </p:txBody>
      </p:sp>
      <p:sp>
        <p:nvSpPr>
          <p:cNvPr name="Freeform 7" id="7"/>
          <p:cNvSpPr/>
          <p:nvPr/>
        </p:nvSpPr>
        <p:spPr>
          <a:xfrm flipH="true" flipV="false" rot="0">
            <a:off x="14496316" y="7288377"/>
            <a:ext cx="3668549" cy="2869913"/>
          </a:xfrm>
          <a:custGeom>
            <a:avLst/>
            <a:gdLst/>
            <a:ahLst/>
            <a:cxnLst/>
            <a:rect r="r" b="b" t="t" l="l"/>
            <a:pathLst>
              <a:path h="2869913" w="3668549">
                <a:moveTo>
                  <a:pt x="3668549" y="0"/>
                </a:moveTo>
                <a:lnTo>
                  <a:pt x="0" y="0"/>
                </a:lnTo>
                <a:lnTo>
                  <a:pt x="0" y="2869913"/>
                </a:lnTo>
                <a:lnTo>
                  <a:pt x="3668549" y="2869913"/>
                </a:lnTo>
                <a:lnTo>
                  <a:pt x="3668549" y="0"/>
                </a:lnTo>
                <a:close/>
              </a:path>
            </a:pathLst>
          </a:custGeom>
          <a:blipFill>
            <a:blip r:embed="rId2"/>
            <a:stretch>
              <a:fillRect l="0" t="-262" r="0" b="-4715"/>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0">
            <a:off x="12907108" y="3023553"/>
            <a:ext cx="4484504" cy="4239895"/>
          </a:xfrm>
          <a:custGeom>
            <a:avLst/>
            <a:gdLst/>
            <a:ahLst/>
            <a:cxnLst/>
            <a:rect r="r" b="b" t="t" l="l"/>
            <a:pathLst>
              <a:path h="4239895" w="4484504">
                <a:moveTo>
                  <a:pt x="0" y="0"/>
                </a:moveTo>
                <a:lnTo>
                  <a:pt x="4484504" y="0"/>
                </a:lnTo>
                <a:lnTo>
                  <a:pt x="4484504" y="4239894"/>
                </a:lnTo>
                <a:lnTo>
                  <a:pt x="0" y="4239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0">
            <a:off x="0" y="9611747"/>
            <a:ext cx="18288000" cy="675253"/>
          </a:xfrm>
          <a:prstGeom prst="rect">
            <a:avLst/>
          </a:prstGeom>
          <a:solidFill>
            <a:srgbClr val="4AAF48"/>
          </a:solidFill>
        </p:spPr>
      </p:sp>
      <p:sp>
        <p:nvSpPr>
          <p:cNvPr name="AutoShape 4" id="4"/>
          <p:cNvSpPr/>
          <p:nvPr/>
        </p:nvSpPr>
        <p:spPr>
          <a:xfrm rot="-10800000">
            <a:off x="0" y="9239250"/>
            <a:ext cx="18288000" cy="0"/>
          </a:xfrm>
          <a:prstGeom prst="line">
            <a:avLst/>
          </a:prstGeom>
          <a:ln cap="flat" w="19050">
            <a:solidFill>
              <a:srgbClr val="4AAF48"/>
            </a:solidFill>
            <a:prstDash val="solid"/>
            <a:headEnd type="none" len="sm" w="sm"/>
            <a:tailEnd type="none" len="sm" w="sm"/>
          </a:ln>
        </p:spPr>
      </p:sp>
      <p:sp>
        <p:nvSpPr>
          <p:cNvPr name="TextBox 5" id="5"/>
          <p:cNvSpPr txBox="true"/>
          <p:nvPr/>
        </p:nvSpPr>
        <p:spPr>
          <a:xfrm rot="0">
            <a:off x="1997548" y="2937828"/>
            <a:ext cx="10024190" cy="4325620"/>
          </a:xfrm>
          <a:prstGeom prst="rect">
            <a:avLst/>
          </a:prstGeom>
        </p:spPr>
        <p:txBody>
          <a:bodyPr anchor="t" rtlCol="false" tIns="0" lIns="0" bIns="0" rIns="0">
            <a:spAutoFit/>
          </a:bodyPr>
          <a:lstStyle/>
          <a:p>
            <a:pPr algn="l" marL="474981" indent="-237491" lvl="1">
              <a:lnSpc>
                <a:spcPts val="3080"/>
              </a:lnSpc>
              <a:buFont typeface="Arial"/>
              <a:buChar char="•"/>
            </a:pPr>
            <a:r>
              <a:rPr lang="en-US" sz="2200">
                <a:solidFill>
                  <a:srgbClr val="000000"/>
                </a:solidFill>
                <a:latin typeface="Futura"/>
                <a:ea typeface="Futura"/>
                <a:cs typeface="Futura"/>
                <a:sym typeface="Futura"/>
              </a:rPr>
              <a:t>Valued at £3.1bn in 2022 with shoppers spending £8.5m a day on organic products experiencing the 11th year of continuous growth. With 25.4% growth since the pandemic. </a:t>
            </a:r>
          </a:p>
          <a:p>
            <a:pPr algn="l" marL="474981" indent="-237491" lvl="1">
              <a:lnSpc>
                <a:spcPts val="3080"/>
              </a:lnSpc>
              <a:buFont typeface="Arial"/>
              <a:buChar char="•"/>
            </a:pPr>
            <a:r>
              <a:rPr lang="en-US" sz="2200">
                <a:solidFill>
                  <a:srgbClr val="000000"/>
                </a:solidFill>
                <a:latin typeface="Futura"/>
                <a:ea typeface="Futura"/>
                <a:cs typeface="Futura"/>
                <a:sym typeface="Futura"/>
              </a:rPr>
              <a:t>The Soil </a:t>
            </a:r>
            <a:r>
              <a:rPr lang="en-US" sz="2200">
                <a:solidFill>
                  <a:srgbClr val="000000"/>
                </a:solidFill>
                <a:latin typeface="Futura"/>
                <a:ea typeface="Futura"/>
                <a:cs typeface="Futura"/>
                <a:sym typeface="Futura"/>
              </a:rPr>
              <a:t>Association indicated that 81% of consumers in the UK prefer to buy local produce supporting the home grown ginger market. </a:t>
            </a:r>
          </a:p>
          <a:p>
            <a:pPr algn="l" marL="474981" indent="-237491" lvl="1">
              <a:lnSpc>
                <a:spcPts val="3080"/>
              </a:lnSpc>
              <a:buFont typeface="Arial"/>
              <a:buChar char="•"/>
            </a:pPr>
            <a:r>
              <a:rPr lang="en-US" sz="2200">
                <a:solidFill>
                  <a:srgbClr val="000000"/>
                </a:solidFill>
                <a:latin typeface="Futura"/>
                <a:ea typeface="Futura"/>
                <a:cs typeface="Futura"/>
                <a:sym typeface="Futura"/>
              </a:rPr>
              <a:t>There has been increases in the number of farmers markets, over 500. These are crucial for home grown produce attracting the consumers looking for local produce with total sales at these markets being worth £3bn. </a:t>
            </a:r>
          </a:p>
          <a:p>
            <a:pPr algn="l" marL="474981" indent="-237491" lvl="1">
              <a:lnSpc>
                <a:spcPts val="3080"/>
              </a:lnSpc>
              <a:buFont typeface="Arial"/>
              <a:buChar char="•"/>
            </a:pPr>
            <a:r>
              <a:rPr lang="en-US" sz="2200">
                <a:solidFill>
                  <a:srgbClr val="000000"/>
                </a:solidFill>
                <a:latin typeface="Futura"/>
                <a:ea typeface="Futura"/>
                <a:cs typeface="Futura"/>
                <a:sym typeface="Futura"/>
              </a:rPr>
              <a:t>Ginger is a key part of the health market through its health benefits, increasing the demand. The health market is valued at £20bn in 2021 </a:t>
            </a:r>
          </a:p>
          <a:p>
            <a:pPr algn="l">
              <a:lnSpc>
                <a:spcPts val="3080"/>
              </a:lnSpc>
            </a:pPr>
          </a:p>
        </p:txBody>
      </p:sp>
      <p:sp>
        <p:nvSpPr>
          <p:cNvPr name="Freeform 6" id="6"/>
          <p:cNvSpPr/>
          <p:nvPr/>
        </p:nvSpPr>
        <p:spPr>
          <a:xfrm flipH="false" flipV="false" rot="0">
            <a:off x="0" y="6172200"/>
            <a:ext cx="3995097" cy="4114800"/>
          </a:xfrm>
          <a:custGeom>
            <a:avLst/>
            <a:gdLst/>
            <a:ahLst/>
            <a:cxnLst/>
            <a:rect r="r" b="b" t="t" l="l"/>
            <a:pathLst>
              <a:path h="4114800" w="3995097">
                <a:moveTo>
                  <a:pt x="0" y="0"/>
                </a:moveTo>
                <a:lnTo>
                  <a:pt x="3995097" y="0"/>
                </a:lnTo>
                <a:lnTo>
                  <a:pt x="399509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997548" y="1147742"/>
            <a:ext cx="13026172"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Potential for Local Ginger: UK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TextBox 2" id="2"/>
          <p:cNvSpPr txBox="true"/>
          <p:nvPr/>
        </p:nvSpPr>
        <p:spPr>
          <a:xfrm rot="0">
            <a:off x="1028700" y="3960998"/>
            <a:ext cx="11590650" cy="4325620"/>
          </a:xfrm>
          <a:prstGeom prst="rect">
            <a:avLst/>
          </a:prstGeom>
        </p:spPr>
        <p:txBody>
          <a:bodyPr anchor="t" rtlCol="false" tIns="0" lIns="0" bIns="0" rIns="0">
            <a:spAutoFit/>
          </a:bodyPr>
          <a:lstStyle/>
          <a:p>
            <a:pPr algn="l">
              <a:lnSpc>
                <a:spcPts val="3079"/>
              </a:lnSpc>
              <a:spcBef>
                <a:spcPct val="0"/>
              </a:spcBef>
            </a:pPr>
            <a:r>
              <a:rPr lang="en-US" sz="2199">
                <a:solidFill>
                  <a:srgbClr val="000000"/>
                </a:solidFill>
                <a:latin typeface="Futura Bold"/>
                <a:ea typeface="Futura Bold"/>
                <a:cs typeface="Futura Bold"/>
                <a:sym typeface="Futura Bold"/>
              </a:rPr>
              <a:t>Aim:</a:t>
            </a:r>
          </a:p>
          <a:p>
            <a:pPr algn="l">
              <a:lnSpc>
                <a:spcPts val="3079"/>
              </a:lnSpc>
              <a:spcBef>
                <a:spcPct val="0"/>
              </a:spcBef>
            </a:pPr>
          </a:p>
          <a:p>
            <a:pPr algn="l" marL="474979" indent="-237490" lvl="1">
              <a:lnSpc>
                <a:spcPts val="3079"/>
              </a:lnSpc>
              <a:buFont typeface="Arial"/>
              <a:buChar char="•"/>
            </a:pPr>
            <a:r>
              <a:rPr lang="en-US" sz="2199">
                <a:solidFill>
                  <a:srgbClr val="000000"/>
                </a:solidFill>
                <a:latin typeface="Futura"/>
                <a:ea typeface="Futura"/>
                <a:cs typeface="Futura"/>
                <a:sym typeface="Futura"/>
              </a:rPr>
              <a:t>To evaluate the financial feasibility of growing ginger locally in Lincolnshire.</a:t>
            </a:r>
          </a:p>
          <a:p>
            <a:pPr algn="l">
              <a:lnSpc>
                <a:spcPts val="3079"/>
              </a:lnSpc>
              <a:spcBef>
                <a:spcPct val="0"/>
              </a:spcBef>
            </a:pPr>
          </a:p>
          <a:p>
            <a:pPr algn="l">
              <a:lnSpc>
                <a:spcPts val="3079"/>
              </a:lnSpc>
              <a:spcBef>
                <a:spcPct val="0"/>
              </a:spcBef>
            </a:pPr>
            <a:r>
              <a:rPr lang="en-US" sz="2199">
                <a:solidFill>
                  <a:srgbClr val="000000"/>
                </a:solidFill>
                <a:latin typeface="Futura Bold"/>
                <a:ea typeface="Futura Bold"/>
                <a:cs typeface="Futura Bold"/>
                <a:sym typeface="Futura Bold"/>
              </a:rPr>
              <a:t>Objectives:</a:t>
            </a:r>
          </a:p>
          <a:p>
            <a:pPr algn="l">
              <a:lnSpc>
                <a:spcPts val="3079"/>
              </a:lnSpc>
              <a:spcBef>
                <a:spcPct val="0"/>
              </a:spcBef>
            </a:pPr>
          </a:p>
          <a:p>
            <a:pPr algn="l" marL="474979" indent="-237490" lvl="1">
              <a:lnSpc>
                <a:spcPts val="3079"/>
              </a:lnSpc>
              <a:spcBef>
                <a:spcPct val="0"/>
              </a:spcBef>
              <a:buFont typeface="Arial"/>
              <a:buChar char="•"/>
            </a:pPr>
            <a:r>
              <a:rPr lang="en-US" sz="2199">
                <a:solidFill>
                  <a:srgbClr val="000000"/>
                </a:solidFill>
                <a:latin typeface="Futura"/>
                <a:ea typeface="Futura"/>
                <a:cs typeface="Futura"/>
                <a:sym typeface="Futura"/>
              </a:rPr>
              <a:t>Conduct Detailed Cost Analysis and Financial Modelling.</a:t>
            </a:r>
          </a:p>
          <a:p>
            <a:pPr algn="l" marL="474979" indent="-237490" lvl="1">
              <a:lnSpc>
                <a:spcPts val="3079"/>
              </a:lnSpc>
              <a:spcBef>
                <a:spcPct val="0"/>
              </a:spcBef>
              <a:buFont typeface="Arial"/>
              <a:buChar char="•"/>
            </a:pPr>
            <a:r>
              <a:rPr lang="en-US" sz="2199">
                <a:solidFill>
                  <a:srgbClr val="000000"/>
                </a:solidFill>
                <a:latin typeface="Futura"/>
                <a:ea typeface="Futura"/>
                <a:cs typeface="Futura"/>
                <a:sym typeface="Futura"/>
              </a:rPr>
              <a:t>Perform Risk Assessment and Mitigation.</a:t>
            </a:r>
          </a:p>
          <a:p>
            <a:pPr algn="l" marL="474979" indent="-237490" lvl="1">
              <a:lnSpc>
                <a:spcPts val="3079"/>
              </a:lnSpc>
              <a:spcBef>
                <a:spcPct val="0"/>
              </a:spcBef>
              <a:buFont typeface="Arial"/>
              <a:buChar char="•"/>
            </a:pPr>
            <a:r>
              <a:rPr lang="en-US" sz="2199">
                <a:solidFill>
                  <a:srgbClr val="000000"/>
                </a:solidFill>
                <a:latin typeface="Futura"/>
                <a:ea typeface="Futura"/>
                <a:cs typeface="Futura"/>
                <a:sym typeface="Futura"/>
              </a:rPr>
              <a:t>Implement and Evaluate Pilot Project.</a:t>
            </a:r>
          </a:p>
          <a:p>
            <a:pPr algn="l" marL="474979" indent="-237490" lvl="1">
              <a:lnSpc>
                <a:spcPts val="3079"/>
              </a:lnSpc>
              <a:spcBef>
                <a:spcPct val="0"/>
              </a:spcBef>
              <a:buFont typeface="Arial"/>
              <a:buChar char="•"/>
            </a:pPr>
            <a:r>
              <a:rPr lang="en-US" sz="2199">
                <a:solidFill>
                  <a:srgbClr val="000000"/>
                </a:solidFill>
                <a:latin typeface="Futura"/>
                <a:ea typeface="Futura"/>
                <a:cs typeface="Futura"/>
                <a:sym typeface="Futura"/>
              </a:rPr>
              <a:t>Measure Environmental and Economic Impact.</a:t>
            </a:r>
          </a:p>
          <a:p>
            <a:pPr algn="l" marL="474979" indent="-237490" lvl="1">
              <a:lnSpc>
                <a:spcPts val="3079"/>
              </a:lnSpc>
              <a:buFont typeface="Arial"/>
              <a:buChar char="•"/>
            </a:pPr>
            <a:r>
              <a:rPr lang="en-US" sz="2199">
                <a:solidFill>
                  <a:srgbClr val="000000"/>
                </a:solidFill>
                <a:latin typeface="Futura"/>
                <a:ea typeface="Futura"/>
                <a:cs typeface="Futura"/>
                <a:sym typeface="Futura"/>
              </a:rPr>
              <a:t>Compare Cultivation Methods.</a:t>
            </a:r>
          </a:p>
        </p:txBody>
      </p:sp>
      <p:sp>
        <p:nvSpPr>
          <p:cNvPr name="Freeform 3" id="3"/>
          <p:cNvSpPr/>
          <p:nvPr/>
        </p:nvSpPr>
        <p:spPr>
          <a:xfrm flipH="false" flipV="false" rot="0">
            <a:off x="14003818" y="0"/>
            <a:ext cx="4284182" cy="10287000"/>
          </a:xfrm>
          <a:custGeom>
            <a:avLst/>
            <a:gdLst/>
            <a:ahLst/>
            <a:cxnLst/>
            <a:rect r="r" b="b" t="t" l="l"/>
            <a:pathLst>
              <a:path h="10287000" w="4284182">
                <a:moveTo>
                  <a:pt x="0" y="0"/>
                </a:moveTo>
                <a:lnTo>
                  <a:pt x="4284182" y="0"/>
                </a:lnTo>
                <a:lnTo>
                  <a:pt x="4284182" y="10287000"/>
                </a:lnTo>
                <a:lnTo>
                  <a:pt x="0" y="10287000"/>
                </a:lnTo>
                <a:lnTo>
                  <a:pt x="0" y="0"/>
                </a:lnTo>
                <a:close/>
              </a:path>
            </a:pathLst>
          </a:custGeom>
          <a:blipFill>
            <a:blip r:embed="rId2"/>
            <a:stretch>
              <a:fillRect l="-18604" t="0" r="-18604" b="0"/>
            </a:stretch>
          </a:blipFill>
        </p:spPr>
      </p:sp>
      <p:grpSp>
        <p:nvGrpSpPr>
          <p:cNvPr name="Group 4" id="4"/>
          <p:cNvGrpSpPr/>
          <p:nvPr/>
        </p:nvGrpSpPr>
        <p:grpSpPr>
          <a:xfrm rot="0">
            <a:off x="0" y="0"/>
            <a:ext cx="14003818" cy="3081931"/>
            <a:chOff x="0" y="0"/>
            <a:chExt cx="3688248" cy="811702"/>
          </a:xfrm>
        </p:grpSpPr>
        <p:sp>
          <p:nvSpPr>
            <p:cNvPr name="Freeform 5" id="5"/>
            <p:cNvSpPr/>
            <p:nvPr/>
          </p:nvSpPr>
          <p:spPr>
            <a:xfrm flipH="false" flipV="false" rot="0">
              <a:off x="0" y="0"/>
              <a:ext cx="3688249" cy="811702"/>
            </a:xfrm>
            <a:custGeom>
              <a:avLst/>
              <a:gdLst/>
              <a:ahLst/>
              <a:cxnLst/>
              <a:rect r="r" b="b" t="t" l="l"/>
              <a:pathLst>
                <a:path h="811702" w="3688249">
                  <a:moveTo>
                    <a:pt x="0" y="0"/>
                  </a:moveTo>
                  <a:lnTo>
                    <a:pt x="3688249" y="0"/>
                  </a:lnTo>
                  <a:lnTo>
                    <a:pt x="3688249" y="811702"/>
                  </a:lnTo>
                  <a:lnTo>
                    <a:pt x="0" y="811702"/>
                  </a:lnTo>
                  <a:close/>
                </a:path>
              </a:pathLst>
            </a:custGeom>
            <a:solidFill>
              <a:srgbClr val="4AAF48"/>
            </a:solidFill>
          </p:spPr>
        </p:sp>
        <p:sp>
          <p:nvSpPr>
            <p:cNvPr name="TextBox 6" id="6"/>
            <p:cNvSpPr txBox="true"/>
            <p:nvPr/>
          </p:nvSpPr>
          <p:spPr>
            <a:xfrm>
              <a:off x="0" y="-85725"/>
              <a:ext cx="3688248" cy="897427"/>
            </a:xfrm>
            <a:prstGeom prst="rect">
              <a:avLst/>
            </a:prstGeom>
          </p:spPr>
          <p:txBody>
            <a:bodyPr anchor="ctr" rtlCol="false" tIns="50800" lIns="50800" bIns="50800" rIns="50800"/>
            <a:lstStyle/>
            <a:p>
              <a:pPr algn="ctr">
                <a:lnSpc>
                  <a:spcPts val="3080"/>
                </a:lnSpc>
              </a:pPr>
            </a:p>
          </p:txBody>
        </p:sp>
      </p:grpSp>
      <p:sp>
        <p:nvSpPr>
          <p:cNvPr name="TextBox 7" id="7"/>
          <p:cNvSpPr txBox="true"/>
          <p:nvPr/>
        </p:nvSpPr>
        <p:spPr>
          <a:xfrm rot="0">
            <a:off x="1028700" y="1102816"/>
            <a:ext cx="11253835" cy="781050"/>
          </a:xfrm>
          <a:prstGeom prst="rect">
            <a:avLst/>
          </a:prstGeom>
        </p:spPr>
        <p:txBody>
          <a:bodyPr anchor="t" rtlCol="false" tIns="0" lIns="0" bIns="0" rIns="0">
            <a:spAutoFit/>
          </a:bodyPr>
          <a:lstStyle/>
          <a:p>
            <a:pPr algn="l">
              <a:lnSpc>
                <a:spcPts val="5400"/>
              </a:lnSpc>
            </a:pPr>
            <a:r>
              <a:rPr lang="en-US" sz="4500">
                <a:solidFill>
                  <a:srgbClr val="FFFFFF"/>
                </a:solidFill>
                <a:latin typeface="Futura Ultra-Bold"/>
                <a:ea typeface="Futura Ultra-Bold"/>
                <a:cs typeface="Futura Ultra-Bold"/>
                <a:sym typeface="Futura Ultra-Bold"/>
              </a:rPr>
              <a:t>Aims and Objectives of the Project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AutoShape 2" id="2"/>
          <p:cNvSpPr/>
          <p:nvPr/>
        </p:nvSpPr>
        <p:spPr>
          <a:xfrm rot="0">
            <a:off x="1484238" y="-238756"/>
            <a:ext cx="51702" cy="10764512"/>
          </a:xfrm>
          <a:prstGeom prst="rect">
            <a:avLst/>
          </a:prstGeom>
          <a:solidFill>
            <a:srgbClr val="4AAF48"/>
          </a:solidFill>
        </p:spPr>
      </p:sp>
      <p:sp>
        <p:nvSpPr>
          <p:cNvPr name="Freeform 3" id="3"/>
          <p:cNvSpPr/>
          <p:nvPr/>
        </p:nvSpPr>
        <p:spPr>
          <a:xfrm flipH="false" flipV="false" rot="0">
            <a:off x="7966411" y="5859459"/>
            <a:ext cx="1258738" cy="1018433"/>
          </a:xfrm>
          <a:custGeom>
            <a:avLst/>
            <a:gdLst/>
            <a:ahLst/>
            <a:cxnLst/>
            <a:rect r="r" b="b" t="t" l="l"/>
            <a:pathLst>
              <a:path h="1018433" w="1258738">
                <a:moveTo>
                  <a:pt x="0" y="0"/>
                </a:moveTo>
                <a:lnTo>
                  <a:pt x="1258737" y="0"/>
                </a:lnTo>
                <a:lnTo>
                  <a:pt x="1258737" y="1018433"/>
                </a:lnTo>
                <a:lnTo>
                  <a:pt x="0" y="10184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004905" y="5868726"/>
            <a:ext cx="1036968" cy="1036968"/>
          </a:xfrm>
          <a:custGeom>
            <a:avLst/>
            <a:gdLst/>
            <a:ahLst/>
            <a:cxnLst/>
            <a:rect r="r" b="b" t="t" l="l"/>
            <a:pathLst>
              <a:path h="1036968" w="1036968">
                <a:moveTo>
                  <a:pt x="0" y="0"/>
                </a:moveTo>
                <a:lnTo>
                  <a:pt x="1036968" y="0"/>
                </a:lnTo>
                <a:lnTo>
                  <a:pt x="1036968" y="1036969"/>
                </a:lnTo>
                <a:lnTo>
                  <a:pt x="0" y="103696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986353" y="7638050"/>
            <a:ext cx="1074072" cy="1036968"/>
          </a:xfrm>
          <a:custGeom>
            <a:avLst/>
            <a:gdLst/>
            <a:ahLst/>
            <a:cxnLst/>
            <a:rect r="r" b="b" t="t" l="l"/>
            <a:pathLst>
              <a:path h="1036968" w="1074072">
                <a:moveTo>
                  <a:pt x="0" y="0"/>
                </a:moveTo>
                <a:lnTo>
                  <a:pt x="1074072" y="0"/>
                </a:lnTo>
                <a:lnTo>
                  <a:pt x="1074072" y="1036968"/>
                </a:lnTo>
                <a:lnTo>
                  <a:pt x="0" y="10369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489562" y="5859459"/>
            <a:ext cx="1070042" cy="1036968"/>
          </a:xfrm>
          <a:custGeom>
            <a:avLst/>
            <a:gdLst/>
            <a:ahLst/>
            <a:cxnLst/>
            <a:rect r="r" b="b" t="t" l="l"/>
            <a:pathLst>
              <a:path h="1036968" w="1070042">
                <a:moveTo>
                  <a:pt x="0" y="0"/>
                </a:moveTo>
                <a:lnTo>
                  <a:pt x="1070042" y="0"/>
                </a:lnTo>
                <a:lnTo>
                  <a:pt x="1070042" y="1036968"/>
                </a:lnTo>
                <a:lnTo>
                  <a:pt x="0" y="10369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5639962" y="7628783"/>
            <a:ext cx="769242" cy="1036968"/>
          </a:xfrm>
          <a:custGeom>
            <a:avLst/>
            <a:gdLst/>
            <a:ahLst/>
            <a:cxnLst/>
            <a:rect r="r" b="b" t="t" l="l"/>
            <a:pathLst>
              <a:path h="1036968" w="769242">
                <a:moveTo>
                  <a:pt x="0" y="0"/>
                </a:moveTo>
                <a:lnTo>
                  <a:pt x="769242" y="0"/>
                </a:lnTo>
                <a:lnTo>
                  <a:pt x="769242" y="1036968"/>
                </a:lnTo>
                <a:lnTo>
                  <a:pt x="0" y="103696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0652608" y="5790671"/>
            <a:ext cx="1009175" cy="1018433"/>
          </a:xfrm>
          <a:custGeom>
            <a:avLst/>
            <a:gdLst/>
            <a:ahLst/>
            <a:cxnLst/>
            <a:rect r="r" b="b" t="t" l="l"/>
            <a:pathLst>
              <a:path h="1018433" w="1009175">
                <a:moveTo>
                  <a:pt x="0" y="0"/>
                </a:moveTo>
                <a:lnTo>
                  <a:pt x="1009175" y="0"/>
                </a:lnTo>
                <a:lnTo>
                  <a:pt x="1009175" y="1018434"/>
                </a:lnTo>
                <a:lnTo>
                  <a:pt x="0" y="101843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0">
            <a:off x="8206445" y="7619516"/>
            <a:ext cx="778669" cy="1036968"/>
          </a:xfrm>
          <a:custGeom>
            <a:avLst/>
            <a:gdLst/>
            <a:ahLst/>
            <a:cxnLst/>
            <a:rect r="r" b="b" t="t" l="l"/>
            <a:pathLst>
              <a:path h="1036968" w="778669">
                <a:moveTo>
                  <a:pt x="0" y="0"/>
                </a:moveTo>
                <a:lnTo>
                  <a:pt x="778669" y="0"/>
                </a:lnTo>
                <a:lnTo>
                  <a:pt x="778669" y="1036968"/>
                </a:lnTo>
                <a:lnTo>
                  <a:pt x="0" y="103696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0">
            <a:off x="10635868" y="7550728"/>
            <a:ext cx="1042655" cy="1036968"/>
          </a:xfrm>
          <a:custGeom>
            <a:avLst/>
            <a:gdLst/>
            <a:ahLst/>
            <a:cxnLst/>
            <a:rect r="r" b="b" t="t" l="l"/>
            <a:pathLst>
              <a:path h="1036968" w="1042655">
                <a:moveTo>
                  <a:pt x="0" y="0"/>
                </a:moveTo>
                <a:lnTo>
                  <a:pt x="1042655" y="0"/>
                </a:lnTo>
                <a:lnTo>
                  <a:pt x="1042655" y="1036968"/>
                </a:lnTo>
                <a:lnTo>
                  <a:pt x="0" y="103696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0">
            <a:off x="13141857" y="5868726"/>
            <a:ext cx="977447" cy="977447"/>
          </a:xfrm>
          <a:custGeom>
            <a:avLst/>
            <a:gdLst/>
            <a:ahLst/>
            <a:cxnLst/>
            <a:rect r="r" b="b" t="t" l="l"/>
            <a:pathLst>
              <a:path h="977447" w="977447">
                <a:moveTo>
                  <a:pt x="0" y="0"/>
                </a:moveTo>
                <a:lnTo>
                  <a:pt x="977447" y="0"/>
                </a:lnTo>
                <a:lnTo>
                  <a:pt x="977447" y="977448"/>
                </a:lnTo>
                <a:lnTo>
                  <a:pt x="0" y="977448"/>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0">
            <a:off x="15582638" y="5868726"/>
            <a:ext cx="1335673" cy="1036968"/>
          </a:xfrm>
          <a:custGeom>
            <a:avLst/>
            <a:gdLst/>
            <a:ahLst/>
            <a:cxnLst/>
            <a:rect r="r" b="b" t="t" l="l"/>
            <a:pathLst>
              <a:path h="1036968" w="1335673">
                <a:moveTo>
                  <a:pt x="0" y="0"/>
                </a:moveTo>
                <a:lnTo>
                  <a:pt x="1335673" y="0"/>
                </a:lnTo>
                <a:lnTo>
                  <a:pt x="1335673" y="1036969"/>
                </a:lnTo>
                <a:lnTo>
                  <a:pt x="0" y="1036969"/>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0">
            <a:off x="13085330" y="7587797"/>
            <a:ext cx="1090502" cy="1036968"/>
          </a:xfrm>
          <a:custGeom>
            <a:avLst/>
            <a:gdLst/>
            <a:ahLst/>
            <a:cxnLst/>
            <a:rect r="r" b="b" t="t" l="l"/>
            <a:pathLst>
              <a:path h="1036968" w="1090502">
                <a:moveTo>
                  <a:pt x="0" y="0"/>
                </a:moveTo>
                <a:lnTo>
                  <a:pt x="1090502" y="0"/>
                </a:lnTo>
                <a:lnTo>
                  <a:pt x="1090502" y="1036968"/>
                </a:lnTo>
                <a:lnTo>
                  <a:pt x="0" y="103696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
        <p:nvSpPr>
          <p:cNvPr name="Freeform 14" id="14"/>
          <p:cNvSpPr/>
          <p:nvPr/>
        </p:nvSpPr>
        <p:spPr>
          <a:xfrm flipH="false" flipV="false" rot="0">
            <a:off x="15884708" y="7647318"/>
            <a:ext cx="731534" cy="1036968"/>
          </a:xfrm>
          <a:custGeom>
            <a:avLst/>
            <a:gdLst/>
            <a:ahLst/>
            <a:cxnLst/>
            <a:rect r="r" b="b" t="t" l="l"/>
            <a:pathLst>
              <a:path h="1036968" w="731534">
                <a:moveTo>
                  <a:pt x="0" y="0"/>
                </a:moveTo>
                <a:lnTo>
                  <a:pt x="731534" y="0"/>
                </a:lnTo>
                <a:lnTo>
                  <a:pt x="731534" y="1036968"/>
                </a:lnTo>
                <a:lnTo>
                  <a:pt x="0" y="1036968"/>
                </a:lnTo>
                <a:lnTo>
                  <a:pt x="0" y="0"/>
                </a:lnTo>
                <a:close/>
              </a:path>
            </a:pathLst>
          </a:custGeom>
          <a:blipFill>
            <a:blip r:embed="rId24">
              <a:extLst>
                <a:ext uri="{96DAC541-7B7A-43D3-8B79-37D633B846F1}">
                  <asvg:svgBlip xmlns:asvg="http://schemas.microsoft.com/office/drawing/2016/SVG/main" r:embed="rId25"/>
                </a:ext>
              </a:extLst>
            </a:blip>
            <a:stretch>
              <a:fillRect l="0" t="0" r="0" b="0"/>
            </a:stretch>
          </a:blipFill>
        </p:spPr>
      </p:sp>
      <p:sp>
        <p:nvSpPr>
          <p:cNvPr name="AutoShape 15" id="15"/>
          <p:cNvSpPr/>
          <p:nvPr/>
        </p:nvSpPr>
        <p:spPr>
          <a:xfrm rot="0">
            <a:off x="1301172" y="9611747"/>
            <a:ext cx="17024928" cy="914009"/>
          </a:xfrm>
          <a:prstGeom prst="rect">
            <a:avLst/>
          </a:prstGeom>
          <a:solidFill>
            <a:srgbClr val="4AAF48"/>
          </a:solidFill>
        </p:spPr>
      </p:sp>
      <p:sp>
        <p:nvSpPr>
          <p:cNvPr name="AutoShape 16" id="16"/>
          <p:cNvSpPr/>
          <p:nvPr/>
        </p:nvSpPr>
        <p:spPr>
          <a:xfrm rot="5400000">
            <a:off x="8930275" y="-7573405"/>
            <a:ext cx="57792" cy="18992655"/>
          </a:xfrm>
          <a:prstGeom prst="rect">
            <a:avLst/>
          </a:prstGeom>
          <a:solidFill>
            <a:srgbClr val="4AAF48"/>
          </a:solidFill>
        </p:spPr>
      </p:sp>
      <p:sp>
        <p:nvSpPr>
          <p:cNvPr name="AutoShape 17" id="17"/>
          <p:cNvSpPr/>
          <p:nvPr/>
        </p:nvSpPr>
        <p:spPr>
          <a:xfrm rot="5400000">
            <a:off x="9942206" y="-1231568"/>
            <a:ext cx="41721" cy="16919558"/>
          </a:xfrm>
          <a:prstGeom prst="rect">
            <a:avLst/>
          </a:prstGeom>
          <a:solidFill>
            <a:srgbClr val="4AAF48"/>
          </a:solidFill>
        </p:spPr>
      </p:sp>
      <p:sp>
        <p:nvSpPr>
          <p:cNvPr name="Freeform 18" id="18"/>
          <p:cNvSpPr/>
          <p:nvPr/>
        </p:nvSpPr>
        <p:spPr>
          <a:xfrm flipH="false" flipV="false" rot="0">
            <a:off x="-16326" y="391100"/>
            <a:ext cx="1535940" cy="1521977"/>
          </a:xfrm>
          <a:custGeom>
            <a:avLst/>
            <a:gdLst/>
            <a:ahLst/>
            <a:cxnLst/>
            <a:rect r="r" b="b" t="t" l="l"/>
            <a:pathLst>
              <a:path h="1521977" w="1535940">
                <a:moveTo>
                  <a:pt x="0" y="0"/>
                </a:moveTo>
                <a:lnTo>
                  <a:pt x="1535940" y="0"/>
                </a:lnTo>
                <a:lnTo>
                  <a:pt x="1535940" y="1521976"/>
                </a:lnTo>
                <a:lnTo>
                  <a:pt x="0" y="1521976"/>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
        <p:nvSpPr>
          <p:cNvPr name="TextBox 19" id="19"/>
          <p:cNvSpPr txBox="true"/>
          <p:nvPr/>
        </p:nvSpPr>
        <p:spPr>
          <a:xfrm rot="0">
            <a:off x="2702160" y="2490215"/>
            <a:ext cx="14222953" cy="2372995"/>
          </a:xfrm>
          <a:prstGeom prst="rect">
            <a:avLst/>
          </a:prstGeom>
        </p:spPr>
        <p:txBody>
          <a:bodyPr anchor="t" rtlCol="false" tIns="0" lIns="0" bIns="0" rIns="0">
            <a:spAutoFit/>
          </a:bodyPr>
          <a:lstStyle/>
          <a:p>
            <a:pPr algn="just" marL="474979" indent="-237490" lvl="1">
              <a:lnSpc>
                <a:spcPts val="3079"/>
              </a:lnSpc>
              <a:buFont typeface="Arial"/>
              <a:buChar char="•"/>
            </a:pPr>
            <a:r>
              <a:rPr lang="en-US" sz="2199">
                <a:solidFill>
                  <a:srgbClr val="000000"/>
                </a:solidFill>
                <a:latin typeface="Futura"/>
                <a:ea typeface="Futura"/>
                <a:cs typeface="Futura"/>
                <a:sym typeface="Futura"/>
              </a:rPr>
              <a:t>The cultivation of the projected cash flow is for 9 month duration of life cycle. </a:t>
            </a:r>
          </a:p>
          <a:p>
            <a:pPr algn="just" marL="474979" indent="-237490" lvl="1">
              <a:lnSpc>
                <a:spcPts val="3079"/>
              </a:lnSpc>
              <a:buFont typeface="Arial"/>
              <a:buChar char="•"/>
            </a:pPr>
            <a:r>
              <a:rPr lang="en-US" sz="2199">
                <a:solidFill>
                  <a:srgbClr val="000000"/>
                </a:solidFill>
                <a:latin typeface="Futura"/>
                <a:ea typeface="Futura"/>
                <a:cs typeface="Futura"/>
                <a:sym typeface="Futura"/>
              </a:rPr>
              <a:t>We have compared UK value with China and UK and Peru and India because they are major players in ginger. </a:t>
            </a:r>
          </a:p>
          <a:p>
            <a:pPr algn="just" marL="474979" indent="-237490" lvl="1">
              <a:lnSpc>
                <a:spcPts val="3079"/>
              </a:lnSpc>
              <a:buFont typeface="Arial"/>
              <a:buChar char="•"/>
            </a:pPr>
            <a:r>
              <a:rPr lang="en-US" sz="2199">
                <a:solidFill>
                  <a:srgbClr val="000000"/>
                </a:solidFill>
                <a:latin typeface="Futura"/>
                <a:ea typeface="Futura"/>
                <a:cs typeface="Futura"/>
                <a:sym typeface="Futura"/>
              </a:rPr>
              <a:t>We have assumed the land measurement to be one hectare.</a:t>
            </a:r>
          </a:p>
          <a:p>
            <a:pPr algn="just" marL="474979" indent="-237490" lvl="1">
              <a:lnSpc>
                <a:spcPts val="3079"/>
              </a:lnSpc>
              <a:buFont typeface="Arial"/>
              <a:buChar char="•"/>
            </a:pPr>
            <a:r>
              <a:rPr lang="en-US" sz="2199">
                <a:solidFill>
                  <a:srgbClr val="000000"/>
                </a:solidFill>
                <a:latin typeface="Futura"/>
                <a:ea typeface="Futura"/>
                <a:cs typeface="Futura"/>
                <a:sym typeface="Futura"/>
              </a:rPr>
              <a:t>We have assumed specific methods and technique to individual steps to produce efficient ginger.</a:t>
            </a:r>
          </a:p>
          <a:p>
            <a:pPr algn="just" marL="474979" indent="-237490" lvl="1">
              <a:lnSpc>
                <a:spcPts val="3079"/>
              </a:lnSpc>
              <a:buFont typeface="Arial"/>
              <a:buChar char="•"/>
            </a:pPr>
            <a:r>
              <a:rPr lang="en-US" sz="2199">
                <a:solidFill>
                  <a:srgbClr val="000000"/>
                </a:solidFill>
                <a:latin typeface="Futura"/>
                <a:ea typeface="Futura"/>
                <a:cs typeface="Futura"/>
                <a:sym typeface="Futura"/>
              </a:rPr>
              <a:t>The projected Cash Flows are cumulative Cash Flows, not the Discounted Cash Flows. </a:t>
            </a:r>
          </a:p>
          <a:p>
            <a:pPr algn="just">
              <a:lnSpc>
                <a:spcPts val="3079"/>
              </a:lnSpc>
            </a:pPr>
            <a:r>
              <a:rPr lang="en-US" sz="2199">
                <a:solidFill>
                  <a:srgbClr val="000000"/>
                </a:solidFill>
                <a:latin typeface="Futura"/>
                <a:ea typeface="Futura"/>
                <a:cs typeface="Futura"/>
                <a:sym typeface="Futura"/>
              </a:rPr>
              <a:t>      </a:t>
            </a:r>
            <a:r>
              <a:rPr lang="en-US" sz="2199">
                <a:solidFill>
                  <a:srgbClr val="000000"/>
                </a:solidFill>
                <a:latin typeface="Futura"/>
                <a:ea typeface="Futura"/>
                <a:cs typeface="Futura"/>
                <a:sym typeface="Futura"/>
              </a:rPr>
              <a:t>(Detail information will be given in business report).</a:t>
            </a:r>
          </a:p>
        </p:txBody>
      </p:sp>
      <p:sp>
        <p:nvSpPr>
          <p:cNvPr name="TextBox 20" id="20"/>
          <p:cNvSpPr txBox="true"/>
          <p:nvPr/>
        </p:nvSpPr>
        <p:spPr>
          <a:xfrm rot="0">
            <a:off x="2993154" y="590550"/>
            <a:ext cx="8587489"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Assumptions</a:t>
            </a:r>
          </a:p>
        </p:txBody>
      </p:sp>
      <p:sp>
        <p:nvSpPr>
          <p:cNvPr name="Freeform 21" id="21"/>
          <p:cNvSpPr/>
          <p:nvPr/>
        </p:nvSpPr>
        <p:spPr>
          <a:xfrm flipH="false" flipV="false" rot="-10800000">
            <a:off x="-32652" y="1913076"/>
            <a:ext cx="1535940" cy="1521977"/>
          </a:xfrm>
          <a:custGeom>
            <a:avLst/>
            <a:gdLst/>
            <a:ahLst/>
            <a:cxnLst/>
            <a:rect r="r" b="b" t="t" l="l"/>
            <a:pathLst>
              <a:path h="1521977" w="1535940">
                <a:moveTo>
                  <a:pt x="0" y="0"/>
                </a:moveTo>
                <a:lnTo>
                  <a:pt x="1535940" y="0"/>
                </a:lnTo>
                <a:lnTo>
                  <a:pt x="1535940" y="1521977"/>
                </a:lnTo>
                <a:lnTo>
                  <a:pt x="0" y="1521977"/>
                </a:lnTo>
                <a:lnTo>
                  <a:pt x="0" y="0"/>
                </a:lnTo>
                <a:close/>
              </a:path>
            </a:pathLst>
          </a:custGeom>
          <a:blipFill>
            <a:blip r:embed="rId26">
              <a:extLst>
                <a:ext uri="{96DAC541-7B7A-43D3-8B79-37D633B846F1}">
                  <asvg:svgBlip xmlns:asvg="http://schemas.microsoft.com/office/drawing/2016/SVG/main" r:embed="rId27"/>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sp>
        <p:nvSpPr>
          <p:cNvPr name="Freeform 2" id="2"/>
          <p:cNvSpPr/>
          <p:nvPr/>
        </p:nvSpPr>
        <p:spPr>
          <a:xfrm flipH="false" flipV="false" rot="0">
            <a:off x="6928582" y="1968286"/>
            <a:ext cx="1523924" cy="1040143"/>
          </a:xfrm>
          <a:custGeom>
            <a:avLst/>
            <a:gdLst/>
            <a:ahLst/>
            <a:cxnLst/>
            <a:rect r="r" b="b" t="t" l="l"/>
            <a:pathLst>
              <a:path h="1040143" w="1523924">
                <a:moveTo>
                  <a:pt x="0" y="0"/>
                </a:moveTo>
                <a:lnTo>
                  <a:pt x="1523924" y="0"/>
                </a:lnTo>
                <a:lnTo>
                  <a:pt x="1523924" y="1040143"/>
                </a:lnTo>
                <a:lnTo>
                  <a:pt x="0" y="1040143"/>
                </a:lnTo>
                <a:lnTo>
                  <a:pt x="0" y="0"/>
                </a:lnTo>
                <a:close/>
              </a:path>
            </a:pathLst>
          </a:custGeom>
          <a:blipFill>
            <a:blip r:embed="rId2"/>
            <a:stretch>
              <a:fillRect l="-687" t="-617" r="0" b="-617"/>
            </a:stretch>
          </a:blipFill>
        </p:spPr>
      </p:sp>
      <p:graphicFrame>
        <p:nvGraphicFramePr>
          <p:cNvPr name="Table 3" id="3"/>
          <p:cNvGraphicFramePr>
            <a:graphicFrameLocks noGrp="true"/>
          </p:cNvGraphicFramePr>
          <p:nvPr/>
        </p:nvGraphicFramePr>
        <p:xfrm>
          <a:off x="1305733" y="1968286"/>
          <a:ext cx="13935141" cy="7460814"/>
        </p:xfrm>
        <a:graphic>
          <a:graphicData uri="http://schemas.openxmlformats.org/drawingml/2006/table">
            <a:tbl>
              <a:tblPr/>
              <a:tblGrid>
                <a:gridCol w="2233767"/>
                <a:gridCol w="5483310"/>
                <a:gridCol w="6218064"/>
              </a:tblGrid>
              <a:tr h="1081657">
                <a:tc>
                  <a:txBody>
                    <a:bodyPr anchor="t" rtlCol="false"/>
                    <a:lstStyle/>
                    <a:p>
                      <a:pPr algn="l">
                        <a:lnSpc>
                          <a:spcPts val="1820"/>
                        </a:lnSpc>
                        <a:defRPr/>
                      </a:pP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99"/>
                        </a:lnSpc>
                        <a:defRPr/>
                      </a:pPr>
                      <a:r>
                        <a:rPr lang="en-US" sz="2999">
                          <a:solidFill>
                            <a:srgbClr val="4AAF48"/>
                          </a:solidFill>
                          <a:latin typeface="Futura Bold"/>
                          <a:ea typeface="Futura Bold"/>
                          <a:cs typeface="Futura Bold"/>
                          <a:sym typeface="Futura Bold"/>
                        </a:rPr>
                        <a:t>Polytunnels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4199"/>
                        </a:lnSpc>
                        <a:defRPr/>
                      </a:pPr>
                      <a:r>
                        <a:rPr lang="en-US" sz="2999">
                          <a:solidFill>
                            <a:srgbClr val="4AAF48"/>
                          </a:solidFill>
                          <a:latin typeface="Futura Bold"/>
                          <a:ea typeface="Futura Bold"/>
                          <a:cs typeface="Futura Bold"/>
                          <a:sym typeface="Futura Bold"/>
                        </a:rPr>
                        <a:t>Vertical Farming</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09148">
                <a:tc>
                  <a:txBody>
                    <a:bodyPr anchor="t" rtlCol="false"/>
                    <a:lstStyle/>
                    <a:p>
                      <a:pPr algn="l">
                        <a:lnSpc>
                          <a:spcPts val="2800"/>
                        </a:lnSpc>
                        <a:defRPr/>
                      </a:pPr>
                      <a:r>
                        <a:rPr lang="en-US" sz="2000">
                          <a:solidFill>
                            <a:srgbClr val="000000"/>
                          </a:solidFill>
                          <a:latin typeface="Futura"/>
                          <a:ea typeface="Futura"/>
                          <a:cs typeface="Futura"/>
                          <a:sym typeface="Futura"/>
                        </a:rPr>
                        <a:t>Advantages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Year-Round Cultivation- Weather Protection- Versatility- Controlled Environment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Optimal Space Utilization- Environmental Control- Reduced Emissions- Advanced Technologies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09148">
                <a:tc>
                  <a:txBody>
                    <a:bodyPr anchor="t" rtlCol="false"/>
                    <a:lstStyle/>
                    <a:p>
                      <a:pPr algn="l">
                        <a:lnSpc>
                          <a:spcPts val="2800"/>
                        </a:lnSpc>
                        <a:defRPr/>
                      </a:pPr>
                      <a:r>
                        <a:rPr lang="en-US" sz="2000">
                          <a:solidFill>
                            <a:srgbClr val="000000"/>
                          </a:solidFill>
                          <a:latin typeface="Futura"/>
                          <a:ea typeface="Futura"/>
                          <a:cs typeface="Futura"/>
                          <a:sym typeface="Futura"/>
                        </a:rPr>
                        <a:t>Disadvantages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 High Initial Costs- Environmental Impact- Space Requirements- Climate Control Challenges</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High Initial Costs- Technical Requirements- Energy Consumption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195203">
                <a:tc>
                  <a:txBody>
                    <a:bodyPr anchor="t" rtlCol="false"/>
                    <a:lstStyle/>
                    <a:p>
                      <a:pPr algn="l">
                        <a:lnSpc>
                          <a:spcPts val="2800"/>
                        </a:lnSpc>
                        <a:defRPr/>
                      </a:pPr>
                      <a:r>
                        <a:rPr lang="en-US" sz="2000">
                          <a:solidFill>
                            <a:srgbClr val="000000"/>
                          </a:solidFill>
                          <a:latin typeface="Futura"/>
                          <a:ea typeface="Futura"/>
                          <a:cs typeface="Futura"/>
                          <a:sym typeface="Futura"/>
                        </a:rPr>
                        <a:t>Estimated Yield Per hectare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Estimated Yield 20,000 to 30,000 kg per hectare annually.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Estimated Yield 1,00,000 kg per hectare annually.</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548983">
                <a:tc>
                  <a:txBody>
                    <a:bodyPr anchor="t" rtlCol="false"/>
                    <a:lstStyle/>
                    <a:p>
                      <a:pPr algn="l">
                        <a:lnSpc>
                          <a:spcPts val="2800"/>
                        </a:lnSpc>
                        <a:defRPr/>
                      </a:pPr>
                      <a:r>
                        <a:rPr lang="en-US" sz="2000">
                          <a:solidFill>
                            <a:srgbClr val="000000"/>
                          </a:solidFill>
                          <a:latin typeface="Futura"/>
                          <a:ea typeface="Futura"/>
                          <a:cs typeface="Futura"/>
                          <a:sym typeface="Futura"/>
                        </a:rPr>
                        <a:t>Nutrition and Carbon Emission</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Enhanced bioactive compounds- Renewable energy sources reduce carbon footprint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Enhanced bioactive compounds- Renewable energy sources reduce carbon footprint</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r h="1416675">
                <a:tc>
                  <a:txBody>
                    <a:bodyPr anchor="t" rtlCol="false"/>
                    <a:lstStyle/>
                    <a:p>
                      <a:pPr algn="l">
                        <a:lnSpc>
                          <a:spcPts val="2800"/>
                        </a:lnSpc>
                        <a:defRPr/>
                      </a:pPr>
                      <a:r>
                        <a:rPr lang="en-US" sz="2000">
                          <a:solidFill>
                            <a:srgbClr val="000000"/>
                          </a:solidFill>
                          <a:latin typeface="Futura"/>
                          <a:ea typeface="Futura"/>
                          <a:cs typeface="Futura"/>
                          <a:sym typeface="Futura"/>
                        </a:rPr>
                        <a:t>Estimated price in UK</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Estimated setup cost £78,500 per hectare.</a:t>
                      </a:r>
                      <a:endParaRPr lang="en-US" sz="1100"/>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c>
                  <a:txBody>
                    <a:bodyPr anchor="t" rtlCol="false"/>
                    <a:lstStyle/>
                    <a:p>
                      <a:pPr algn="l">
                        <a:lnSpc>
                          <a:spcPts val="2520"/>
                        </a:lnSpc>
                        <a:defRPr/>
                      </a:pPr>
                      <a:r>
                        <a:rPr lang="en-US" sz="1800">
                          <a:solidFill>
                            <a:srgbClr val="000000"/>
                          </a:solidFill>
                          <a:latin typeface="Futura"/>
                          <a:ea typeface="Futura"/>
                          <a:cs typeface="Futura"/>
                          <a:sym typeface="Futura"/>
                        </a:rPr>
                        <a:t>Estimated Setup cost £2,340,000 per hectare.</a:t>
                      </a:r>
                      <a:endParaRPr lang="en-US" sz="1100"/>
                    </a:p>
                    <a:p>
                      <a:pPr algn="l">
                        <a:lnSpc>
                          <a:spcPts val="2520"/>
                        </a:lnSpc>
                      </a:pPr>
                    </a:p>
                  </a:txBody>
                  <a:tcPr marL="190500" marR="190500" marT="190500" marB="190500" anchor="ctr">
                    <a:lnL cmpd="sng" algn="ctr" cap="flat" w="28575">
                      <a:solidFill>
                        <a:srgbClr val="000000"/>
                      </a:solidFill>
                      <a:prstDash val="solid"/>
                      <a:round/>
                      <a:headEnd type="none" w="med" len="med"/>
                      <a:tailEnd type="none" w="med" len="med"/>
                    </a:lnL>
                    <a:lnR cmpd="sng" algn="ctr" cap="flat" w="28575">
                      <a:solidFill>
                        <a:srgbClr val="000000"/>
                      </a:solidFill>
                      <a:prstDash val="solid"/>
                      <a:round/>
                      <a:headEnd type="none" w="med" len="med"/>
                      <a:tailEnd type="none" w="med" len="med"/>
                    </a:lnR>
                    <a:lnT cmpd="sng" algn="ctr" cap="flat" w="28575">
                      <a:solidFill>
                        <a:srgbClr val="000000"/>
                      </a:solidFill>
                      <a:prstDash val="solid"/>
                      <a:round/>
                      <a:headEnd type="none" w="med" len="med"/>
                      <a:tailEnd type="none" w="med" len="med"/>
                    </a:lnT>
                    <a:lnB cmpd="sng" algn="ctr" cap="flat" w="28575">
                      <a:solidFill>
                        <a:srgbClr val="000000"/>
                      </a:solidFill>
                      <a:prstDash val="solid"/>
                      <a:round/>
                      <a:headEnd type="none" w="med" len="med"/>
                      <a:tailEnd type="none" w="med" len="med"/>
                    </a:lnB>
                  </a:tcPr>
                </a:tc>
              </a:tr>
            </a:tbl>
          </a:graphicData>
        </a:graphic>
      </p:graphicFrame>
      <p:sp>
        <p:nvSpPr>
          <p:cNvPr name="Freeform 4" id="4"/>
          <p:cNvSpPr/>
          <p:nvPr/>
        </p:nvSpPr>
        <p:spPr>
          <a:xfrm flipH="false" flipV="false" rot="0">
            <a:off x="14693318" y="6256511"/>
            <a:ext cx="3455767" cy="3355236"/>
          </a:xfrm>
          <a:custGeom>
            <a:avLst/>
            <a:gdLst/>
            <a:ahLst/>
            <a:cxnLst/>
            <a:rect r="r" b="b" t="t" l="l"/>
            <a:pathLst>
              <a:path h="3355236" w="3455767">
                <a:moveTo>
                  <a:pt x="0" y="0"/>
                </a:moveTo>
                <a:lnTo>
                  <a:pt x="3455767" y="0"/>
                </a:lnTo>
                <a:lnTo>
                  <a:pt x="3455767" y="3355236"/>
                </a:lnTo>
                <a:lnTo>
                  <a:pt x="0" y="33552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124455" y="1968286"/>
            <a:ext cx="900947" cy="1091919"/>
          </a:xfrm>
          <a:custGeom>
            <a:avLst/>
            <a:gdLst/>
            <a:ahLst/>
            <a:cxnLst/>
            <a:rect r="r" b="b" t="t" l="l"/>
            <a:pathLst>
              <a:path h="1091919" w="900947">
                <a:moveTo>
                  <a:pt x="0" y="0"/>
                </a:moveTo>
                <a:lnTo>
                  <a:pt x="900947" y="0"/>
                </a:lnTo>
                <a:lnTo>
                  <a:pt x="900947" y="1091918"/>
                </a:lnTo>
                <a:lnTo>
                  <a:pt x="0" y="1091918"/>
                </a:lnTo>
                <a:lnTo>
                  <a:pt x="0" y="0"/>
                </a:lnTo>
                <a:close/>
              </a:path>
            </a:pathLst>
          </a:custGeom>
          <a:blipFill>
            <a:blip r:embed="rId5"/>
            <a:stretch>
              <a:fillRect l="0" t="-114" r="0" b="-1280"/>
            </a:stretch>
          </a:blipFill>
        </p:spPr>
      </p:sp>
      <p:sp>
        <p:nvSpPr>
          <p:cNvPr name="AutoShape 6" id="6"/>
          <p:cNvSpPr/>
          <p:nvPr/>
        </p:nvSpPr>
        <p:spPr>
          <a:xfrm rot="0">
            <a:off x="0" y="9611747"/>
            <a:ext cx="18288000" cy="675253"/>
          </a:xfrm>
          <a:prstGeom prst="rect">
            <a:avLst/>
          </a:prstGeom>
          <a:solidFill>
            <a:srgbClr val="4AAF48"/>
          </a:solidFill>
        </p:spPr>
      </p:sp>
      <p:sp>
        <p:nvSpPr>
          <p:cNvPr name="TextBox 7" id="7"/>
          <p:cNvSpPr txBox="true"/>
          <p:nvPr/>
        </p:nvSpPr>
        <p:spPr>
          <a:xfrm rot="0">
            <a:off x="1305733" y="476250"/>
            <a:ext cx="8587489"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Farming Techniques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0EEED"/>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0000"/>
          </a:blip>
          <a:stretch>
            <a:fillRect/>
          </a:stretch>
        </p:blipFill>
        <p:spPr>
          <a:xfrm rot="0">
            <a:off x="-109" y="1267541"/>
            <a:ext cx="6649358" cy="7177171"/>
          </a:xfrm>
          <a:prstGeom prst="rect">
            <a:avLst/>
          </a:prstGeom>
        </p:spPr>
      </p:pic>
      <p:sp>
        <p:nvSpPr>
          <p:cNvPr name="AutoShape 3" id="3"/>
          <p:cNvSpPr/>
          <p:nvPr/>
        </p:nvSpPr>
        <p:spPr>
          <a:xfrm rot="0">
            <a:off x="0" y="9611747"/>
            <a:ext cx="18288000" cy="675253"/>
          </a:xfrm>
          <a:prstGeom prst="rect">
            <a:avLst/>
          </a:prstGeom>
          <a:solidFill>
            <a:srgbClr val="4AAF48"/>
          </a:solidFill>
        </p:spPr>
      </p:sp>
      <p:sp>
        <p:nvSpPr>
          <p:cNvPr name="AutoShape 4" id="4"/>
          <p:cNvSpPr/>
          <p:nvPr/>
        </p:nvSpPr>
        <p:spPr>
          <a:xfrm flipH="true">
            <a:off x="0" y="9248775"/>
            <a:ext cx="18288000" cy="0"/>
          </a:xfrm>
          <a:prstGeom prst="line">
            <a:avLst/>
          </a:prstGeom>
          <a:ln cap="flat" w="19050">
            <a:solidFill>
              <a:srgbClr val="4AAF48"/>
            </a:solidFill>
            <a:prstDash val="solid"/>
            <a:headEnd type="none" len="sm" w="sm"/>
            <a:tailEnd type="none" len="sm" w="sm"/>
          </a:ln>
        </p:spPr>
      </p:sp>
      <p:sp>
        <p:nvSpPr>
          <p:cNvPr name="Freeform 5" id="5"/>
          <p:cNvSpPr/>
          <p:nvPr/>
        </p:nvSpPr>
        <p:spPr>
          <a:xfrm flipH="false" flipV="false" rot="0">
            <a:off x="6308327" y="1865639"/>
            <a:ext cx="8391220" cy="5980976"/>
          </a:xfrm>
          <a:custGeom>
            <a:avLst/>
            <a:gdLst/>
            <a:ahLst/>
            <a:cxnLst/>
            <a:rect r="r" b="b" t="t" l="l"/>
            <a:pathLst>
              <a:path h="5980976" w="8391220">
                <a:moveTo>
                  <a:pt x="0" y="0"/>
                </a:moveTo>
                <a:lnTo>
                  <a:pt x="8391220" y="0"/>
                </a:lnTo>
                <a:lnTo>
                  <a:pt x="8391220" y="5980976"/>
                </a:lnTo>
                <a:lnTo>
                  <a:pt x="0" y="5980976"/>
                </a:lnTo>
                <a:lnTo>
                  <a:pt x="0" y="0"/>
                </a:lnTo>
                <a:close/>
              </a:path>
            </a:pathLst>
          </a:custGeom>
          <a:blipFill>
            <a:blip r:embed="rId3">
              <a:alphaModFix amt="80000"/>
            </a:blip>
            <a:stretch>
              <a:fillRect l="0" t="0" r="0" b="0"/>
            </a:stretch>
          </a:blipFill>
        </p:spPr>
      </p:sp>
      <p:sp>
        <p:nvSpPr>
          <p:cNvPr name="Freeform 6" id="6"/>
          <p:cNvSpPr/>
          <p:nvPr/>
        </p:nvSpPr>
        <p:spPr>
          <a:xfrm flipH="false" flipV="false" rot="0">
            <a:off x="15257425" y="8664450"/>
            <a:ext cx="2414958" cy="1622550"/>
          </a:xfrm>
          <a:custGeom>
            <a:avLst/>
            <a:gdLst/>
            <a:ahLst/>
            <a:cxnLst/>
            <a:rect r="r" b="b" t="t" l="l"/>
            <a:pathLst>
              <a:path h="1622550" w="2414958">
                <a:moveTo>
                  <a:pt x="0" y="0"/>
                </a:moveTo>
                <a:lnTo>
                  <a:pt x="2414959" y="0"/>
                </a:lnTo>
                <a:lnTo>
                  <a:pt x="2414959" y="1622550"/>
                </a:lnTo>
                <a:lnTo>
                  <a:pt x="0" y="16225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257425" y="2545249"/>
            <a:ext cx="1156086" cy="1593603"/>
          </a:xfrm>
          <a:custGeom>
            <a:avLst/>
            <a:gdLst/>
            <a:ahLst/>
            <a:cxnLst/>
            <a:rect r="r" b="b" t="t" l="l"/>
            <a:pathLst>
              <a:path h="1593603" w="1156086">
                <a:moveTo>
                  <a:pt x="0" y="0"/>
                </a:moveTo>
                <a:lnTo>
                  <a:pt x="1156087" y="0"/>
                </a:lnTo>
                <a:lnTo>
                  <a:pt x="1156087" y="1593603"/>
                </a:lnTo>
                <a:lnTo>
                  <a:pt x="0" y="15936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5193823" y="4521599"/>
            <a:ext cx="1103676" cy="1695635"/>
          </a:xfrm>
          <a:custGeom>
            <a:avLst/>
            <a:gdLst/>
            <a:ahLst/>
            <a:cxnLst/>
            <a:rect r="r" b="b" t="t" l="l"/>
            <a:pathLst>
              <a:path h="1695635" w="1103676">
                <a:moveTo>
                  <a:pt x="0" y="0"/>
                </a:moveTo>
                <a:lnTo>
                  <a:pt x="1103676" y="0"/>
                </a:lnTo>
                <a:lnTo>
                  <a:pt x="1103676" y="1695635"/>
                </a:lnTo>
                <a:lnTo>
                  <a:pt x="0" y="169563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16553416" y="4388481"/>
            <a:ext cx="1118967" cy="1911279"/>
          </a:xfrm>
          <a:custGeom>
            <a:avLst/>
            <a:gdLst/>
            <a:ahLst/>
            <a:cxnLst/>
            <a:rect r="r" b="b" t="t" l="l"/>
            <a:pathLst>
              <a:path h="1911279" w="1118967">
                <a:moveTo>
                  <a:pt x="0" y="0"/>
                </a:moveTo>
                <a:lnTo>
                  <a:pt x="1118968" y="0"/>
                </a:lnTo>
                <a:lnTo>
                  <a:pt x="1118968" y="1911280"/>
                </a:lnTo>
                <a:lnTo>
                  <a:pt x="0" y="19112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16553416" y="2492389"/>
            <a:ext cx="1092342" cy="1593603"/>
          </a:xfrm>
          <a:custGeom>
            <a:avLst/>
            <a:gdLst/>
            <a:ahLst/>
            <a:cxnLst/>
            <a:rect r="r" b="b" t="t" l="l"/>
            <a:pathLst>
              <a:path h="1593603" w="1092342">
                <a:moveTo>
                  <a:pt x="0" y="0"/>
                </a:moveTo>
                <a:lnTo>
                  <a:pt x="1092343" y="0"/>
                </a:lnTo>
                <a:lnTo>
                  <a:pt x="1092343" y="1593603"/>
                </a:lnTo>
                <a:lnTo>
                  <a:pt x="0" y="159360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597989" y="590550"/>
            <a:ext cx="8587489" cy="781050"/>
          </a:xfrm>
          <a:prstGeom prst="rect">
            <a:avLst/>
          </a:prstGeom>
        </p:spPr>
        <p:txBody>
          <a:bodyPr anchor="t" rtlCol="false" tIns="0" lIns="0" bIns="0" rIns="0">
            <a:spAutoFit/>
          </a:bodyPr>
          <a:lstStyle/>
          <a:p>
            <a:pPr algn="l">
              <a:lnSpc>
                <a:spcPts val="5400"/>
              </a:lnSpc>
            </a:pPr>
            <a:r>
              <a:rPr lang="en-US" sz="4500">
                <a:solidFill>
                  <a:srgbClr val="000000"/>
                </a:solidFill>
                <a:latin typeface="Futura Ultra-Bold"/>
                <a:ea typeface="Futura Ultra-Bold"/>
                <a:cs typeface="Futura Ultra-Bold"/>
                <a:sym typeface="Futura Ultra-Bold"/>
              </a:rPr>
              <a:t>Total Agriculture Cost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DAGJ6Lj_M40</dc:identifier>
  <dcterms:modified xsi:type="dcterms:W3CDTF">2011-08-01T06:04:30Z</dcterms:modified>
  <cp:revision>1</cp:revision>
  <dc:title>Information available in audio.</dc:title>
</cp:coreProperties>
</file>